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96240" y="233172"/>
            <a:ext cx="8351520" cy="126644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1331975" y="320040"/>
            <a:ext cx="6605016" cy="125882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57200" y="274700"/>
            <a:ext cx="8229600" cy="1143000"/>
          </a:xfrm>
          <a:custGeom>
            <a:avLst/>
            <a:gdLst/>
            <a:ahLst/>
            <a:cxnLst/>
            <a:rect l="l" t="t" r="r" b="b"/>
            <a:pathLst>
              <a:path w="8229600" h="1143000">
                <a:moveTo>
                  <a:pt x="0" y="1143000"/>
                </a:moveTo>
                <a:lnTo>
                  <a:pt x="8229600" y="1143000"/>
                </a:lnTo>
                <a:lnTo>
                  <a:pt x="82296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solidFill>
            <a:srgbClr val="8063A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57200" y="274700"/>
            <a:ext cx="8229600" cy="1143000"/>
          </a:xfrm>
          <a:custGeom>
            <a:avLst/>
            <a:gdLst/>
            <a:ahLst/>
            <a:cxnLst/>
            <a:rect l="l" t="t" r="r" b="b"/>
            <a:pathLst>
              <a:path w="8229600" h="1143000">
                <a:moveTo>
                  <a:pt x="0" y="1143000"/>
                </a:moveTo>
                <a:lnTo>
                  <a:pt x="8229600" y="1143000"/>
                </a:lnTo>
                <a:lnTo>
                  <a:pt x="82296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461594"/>
            <a:ext cx="8229600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3399" y="1607642"/>
            <a:ext cx="8077200" cy="1489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12.png"/><Relationship Id="rId4" Type="http://schemas.openxmlformats.org/officeDocument/2006/relationships/image" Target="../media/image13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21791" y="146304"/>
            <a:ext cx="7895844" cy="15941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83564" y="188595"/>
            <a:ext cx="7772400" cy="1470025"/>
          </a:xfrm>
          <a:custGeom>
            <a:avLst/>
            <a:gdLst/>
            <a:ahLst/>
            <a:cxnLst/>
            <a:rect l="l" t="t" r="r" b="b"/>
            <a:pathLst>
              <a:path w="7772400" h="1470025">
                <a:moveTo>
                  <a:pt x="0" y="1470025"/>
                </a:moveTo>
                <a:lnTo>
                  <a:pt x="7772400" y="1470025"/>
                </a:lnTo>
                <a:lnTo>
                  <a:pt x="7772400" y="0"/>
                </a:lnTo>
                <a:lnTo>
                  <a:pt x="0" y="0"/>
                </a:lnTo>
                <a:lnTo>
                  <a:pt x="0" y="1470025"/>
                </a:lnTo>
                <a:close/>
              </a:path>
            </a:pathLst>
          </a:custGeom>
          <a:solidFill>
            <a:srgbClr val="8063A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83564" y="188595"/>
            <a:ext cx="7772400" cy="1470025"/>
          </a:xfrm>
          <a:custGeom>
            <a:avLst/>
            <a:gdLst/>
            <a:ahLst/>
            <a:cxnLst/>
            <a:rect l="l" t="t" r="r" b="b"/>
            <a:pathLst>
              <a:path w="7772400" h="1470025">
                <a:moveTo>
                  <a:pt x="0" y="1470025"/>
                </a:moveTo>
                <a:lnTo>
                  <a:pt x="7772400" y="1470025"/>
                </a:lnTo>
                <a:lnTo>
                  <a:pt x="7772400" y="0"/>
                </a:lnTo>
                <a:lnTo>
                  <a:pt x="0" y="0"/>
                </a:lnTo>
                <a:lnTo>
                  <a:pt x="0" y="1470025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83564" y="539241"/>
            <a:ext cx="7772400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024890">
              <a:lnSpc>
                <a:spcPct val="100000"/>
              </a:lnSpc>
              <a:spcBef>
                <a:spcPts val="105"/>
              </a:spcBef>
            </a:pPr>
            <a:r>
              <a:rPr dirty="0" spc="-15"/>
              <a:t>Lecture</a:t>
            </a:r>
            <a:r>
              <a:rPr dirty="0" spc="-5"/>
              <a:t> </a:t>
            </a:r>
            <a:r>
              <a:rPr dirty="0" spc="-10"/>
              <a:t>ten(Astigmatism)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582674" y="3356229"/>
            <a:ext cx="5610860" cy="1763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919480" marR="911225">
              <a:lnSpc>
                <a:spcPct val="100000"/>
              </a:lnSpc>
              <a:spcBef>
                <a:spcPts val="100"/>
              </a:spcBef>
            </a:pPr>
            <a:r>
              <a:rPr dirty="0" sz="3000" spc="-105">
                <a:latin typeface="Calibri"/>
                <a:cs typeface="Calibri"/>
              </a:rPr>
              <a:t>Dr. </a:t>
            </a:r>
            <a:r>
              <a:rPr dirty="0" sz="3000">
                <a:latin typeface="Calibri"/>
                <a:cs typeface="Calibri"/>
              </a:rPr>
              <a:t>Sabah </a:t>
            </a:r>
            <a:r>
              <a:rPr dirty="0" sz="3000" spc="-15">
                <a:latin typeface="Calibri"/>
                <a:cs typeface="Calibri"/>
              </a:rPr>
              <a:t>Ibrahim </a:t>
            </a:r>
            <a:r>
              <a:rPr dirty="0" sz="3000">
                <a:latin typeface="Calibri"/>
                <a:cs typeface="Calibri"/>
              </a:rPr>
              <a:t>Abbas  </a:t>
            </a:r>
            <a:r>
              <a:rPr dirty="0" sz="3000" spc="-10">
                <a:latin typeface="Calibri"/>
                <a:cs typeface="Calibri"/>
              </a:rPr>
              <a:t>Al-Karkh</a:t>
            </a:r>
            <a:r>
              <a:rPr dirty="0" sz="3000" spc="-25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University</a:t>
            </a:r>
            <a:endParaRPr sz="3000">
              <a:latin typeface="Calibri"/>
              <a:cs typeface="Calibri"/>
            </a:endParaRPr>
          </a:p>
          <a:p>
            <a:pPr algn="ctr" marL="12700" marR="5080">
              <a:lnSpc>
                <a:spcPts val="2880"/>
              </a:lnSpc>
              <a:spcBef>
                <a:spcPts val="695"/>
              </a:spcBef>
            </a:pPr>
            <a:r>
              <a:rPr dirty="0" sz="3000" spc="-15">
                <a:latin typeface="Calibri"/>
                <a:cs typeface="Calibri"/>
              </a:rPr>
              <a:t>college </a:t>
            </a:r>
            <a:r>
              <a:rPr dirty="0" sz="3000" spc="-5">
                <a:latin typeface="Calibri"/>
                <a:cs typeface="Calibri"/>
              </a:rPr>
              <a:t>of Sciences –Medical</a:t>
            </a:r>
            <a:r>
              <a:rPr dirty="0" sz="3000" spc="-50">
                <a:latin typeface="Calibri"/>
                <a:cs typeface="Calibri"/>
              </a:rPr>
              <a:t> </a:t>
            </a:r>
            <a:r>
              <a:rPr dirty="0" sz="3000" spc="-20">
                <a:latin typeface="Calibri"/>
                <a:cs typeface="Calibri"/>
              </a:rPr>
              <a:t>physics  </a:t>
            </a:r>
            <a:r>
              <a:rPr dirty="0" sz="3000" spc="-10">
                <a:latin typeface="Calibri"/>
                <a:cs typeface="Calibri"/>
              </a:rPr>
              <a:t>department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53490">
              <a:lnSpc>
                <a:spcPct val="100000"/>
              </a:lnSpc>
              <a:spcBef>
                <a:spcPts val="105"/>
              </a:spcBef>
            </a:pPr>
            <a:r>
              <a:rPr dirty="0" spc="-10"/>
              <a:t>Lecture</a:t>
            </a:r>
            <a:r>
              <a:rPr dirty="0"/>
              <a:t> </a:t>
            </a:r>
            <a:r>
              <a:rPr dirty="0" spc="-10"/>
              <a:t>ten(Astigmatism)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10703"/>
            <a:ext cx="7950200" cy="3147695"/>
          </a:xfrm>
          <a:prstGeom prst="rect">
            <a:avLst/>
          </a:prstGeom>
        </p:spPr>
        <p:txBody>
          <a:bodyPr wrap="square" lIns="0" tIns="11049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3200" spc="-10">
                <a:latin typeface="Calibri"/>
                <a:cs typeface="Calibri"/>
              </a:rPr>
              <a:t>Astigmatism:</a:t>
            </a:r>
            <a:endParaRPr sz="3200">
              <a:latin typeface="Calibri"/>
              <a:cs typeface="Calibri"/>
            </a:endParaRPr>
          </a:p>
          <a:p>
            <a:pPr marL="12700" marR="5080" indent="91440">
              <a:lnSpc>
                <a:spcPct val="100000"/>
              </a:lnSpc>
              <a:spcBef>
                <a:spcPts val="765"/>
              </a:spcBef>
            </a:pPr>
            <a:r>
              <a:rPr dirty="0" sz="3200" spc="-10">
                <a:latin typeface="Calibri"/>
                <a:cs typeface="Calibri"/>
              </a:rPr>
              <a:t>Astigmatism </a:t>
            </a:r>
            <a:r>
              <a:rPr dirty="0" sz="3200">
                <a:latin typeface="Calibri"/>
                <a:cs typeface="Calibri"/>
              </a:rPr>
              <a:t>is an </a:t>
            </a:r>
            <a:r>
              <a:rPr dirty="0" sz="3200" spc="-10">
                <a:latin typeface="Calibri"/>
                <a:cs typeface="Calibri"/>
              </a:rPr>
              <a:t>imperfection </a:t>
            </a:r>
            <a:r>
              <a:rPr dirty="0" sz="3200">
                <a:latin typeface="Calibri"/>
                <a:cs typeface="Calibri"/>
              </a:rPr>
              <a:t>in the </a:t>
            </a:r>
            <a:r>
              <a:rPr dirty="0" sz="3200" spc="-10">
                <a:latin typeface="Calibri"/>
                <a:cs typeface="Calibri"/>
              </a:rPr>
              <a:t>curvature  </a:t>
            </a:r>
            <a:r>
              <a:rPr dirty="0" sz="3200">
                <a:latin typeface="Calibri"/>
                <a:cs typeface="Calibri"/>
              </a:rPr>
              <a:t>of </a:t>
            </a:r>
            <a:r>
              <a:rPr dirty="0" sz="3200" spc="-15">
                <a:latin typeface="Calibri"/>
                <a:cs typeface="Calibri"/>
              </a:rPr>
              <a:t>your </a:t>
            </a:r>
            <a:r>
              <a:rPr dirty="0" sz="3200" spc="-50">
                <a:latin typeface="Calibri"/>
                <a:cs typeface="Calibri"/>
              </a:rPr>
              <a:t>eye’s </a:t>
            </a:r>
            <a:r>
              <a:rPr dirty="0" sz="3200" spc="-10">
                <a:latin typeface="Calibri"/>
                <a:cs typeface="Calibri"/>
              </a:rPr>
              <a:t>cornea </a:t>
            </a:r>
            <a:r>
              <a:rPr dirty="0" sz="3200">
                <a:latin typeface="Calibri"/>
                <a:cs typeface="Calibri"/>
              </a:rPr>
              <a:t>or </a:t>
            </a:r>
            <a:r>
              <a:rPr dirty="0" sz="3200" spc="-5">
                <a:latin typeface="Calibri"/>
                <a:cs typeface="Calibri"/>
              </a:rPr>
              <a:t>lens. </a:t>
            </a:r>
            <a:r>
              <a:rPr dirty="0" sz="3200" spc="-25">
                <a:latin typeface="Calibri"/>
                <a:cs typeface="Calibri"/>
              </a:rPr>
              <a:t>Normally, </a:t>
            </a:r>
            <a:r>
              <a:rPr dirty="0" sz="3200">
                <a:latin typeface="Calibri"/>
                <a:cs typeface="Calibri"/>
              </a:rPr>
              <a:t>the  </a:t>
            </a:r>
            <a:r>
              <a:rPr dirty="0" sz="3200" spc="-10">
                <a:latin typeface="Calibri"/>
                <a:cs typeface="Calibri"/>
              </a:rPr>
              <a:t>cornea </a:t>
            </a:r>
            <a:r>
              <a:rPr dirty="0" sz="3200">
                <a:latin typeface="Calibri"/>
                <a:cs typeface="Calibri"/>
              </a:rPr>
              <a:t>and lens </a:t>
            </a:r>
            <a:r>
              <a:rPr dirty="0" sz="3200" spc="-10">
                <a:latin typeface="Calibri"/>
                <a:cs typeface="Calibri"/>
              </a:rPr>
              <a:t>are </a:t>
            </a:r>
            <a:r>
              <a:rPr dirty="0" sz="3200" spc="-5">
                <a:latin typeface="Calibri"/>
                <a:cs typeface="Calibri"/>
              </a:rPr>
              <a:t>smooth </a:t>
            </a:r>
            <a:r>
              <a:rPr dirty="0" sz="3200">
                <a:latin typeface="Calibri"/>
                <a:cs typeface="Calibri"/>
              </a:rPr>
              <a:t>and </a:t>
            </a:r>
            <a:r>
              <a:rPr dirty="0" sz="3200" spc="-5">
                <a:latin typeface="Calibri"/>
                <a:cs typeface="Calibri"/>
              </a:rPr>
              <a:t>curved </a:t>
            </a:r>
            <a:r>
              <a:rPr dirty="0" sz="3200">
                <a:latin typeface="Calibri"/>
                <a:cs typeface="Calibri"/>
              </a:rPr>
              <a:t>equally  in all </a:t>
            </a:r>
            <a:r>
              <a:rPr dirty="0" sz="3200" spc="-10">
                <a:latin typeface="Calibri"/>
                <a:cs typeface="Calibri"/>
              </a:rPr>
              <a:t>directions. </a:t>
            </a:r>
            <a:r>
              <a:rPr dirty="0" sz="3200" spc="-5">
                <a:latin typeface="Calibri"/>
                <a:cs typeface="Calibri"/>
              </a:rPr>
              <a:t>This </a:t>
            </a:r>
            <a:r>
              <a:rPr dirty="0" sz="3200" spc="-10">
                <a:latin typeface="Calibri"/>
                <a:cs typeface="Calibri"/>
              </a:rPr>
              <a:t>helps </a:t>
            </a:r>
            <a:r>
              <a:rPr dirty="0" sz="3200" spc="-20">
                <a:latin typeface="Calibri"/>
                <a:cs typeface="Calibri"/>
              </a:rPr>
              <a:t>to focus </a:t>
            </a:r>
            <a:r>
              <a:rPr dirty="0" sz="3200" spc="-5">
                <a:latin typeface="Calibri"/>
                <a:cs typeface="Calibri"/>
              </a:rPr>
              <a:t>light </a:t>
            </a:r>
            <a:r>
              <a:rPr dirty="0" sz="3200" spc="-35">
                <a:latin typeface="Calibri"/>
                <a:cs typeface="Calibri"/>
              </a:rPr>
              <a:t>rays  </a:t>
            </a:r>
            <a:r>
              <a:rPr dirty="0" sz="3200" spc="-5">
                <a:latin typeface="Calibri"/>
                <a:cs typeface="Calibri"/>
              </a:rPr>
              <a:t>sharply </a:t>
            </a:r>
            <a:r>
              <a:rPr dirty="0" sz="3200" spc="-20">
                <a:latin typeface="Calibri"/>
                <a:cs typeface="Calibri"/>
              </a:rPr>
              <a:t>onto </a:t>
            </a:r>
            <a:r>
              <a:rPr dirty="0" sz="3200">
                <a:latin typeface="Calibri"/>
                <a:cs typeface="Calibri"/>
              </a:rPr>
              <a:t>the </a:t>
            </a:r>
            <a:r>
              <a:rPr dirty="0" sz="3200" spc="-10">
                <a:latin typeface="Calibri"/>
                <a:cs typeface="Calibri"/>
              </a:rPr>
              <a:t>retina </a:t>
            </a:r>
            <a:r>
              <a:rPr dirty="0" sz="3200" spc="-15">
                <a:latin typeface="Calibri"/>
                <a:cs typeface="Calibri"/>
              </a:rPr>
              <a:t>at </a:t>
            </a:r>
            <a:r>
              <a:rPr dirty="0" sz="3200">
                <a:latin typeface="Calibri"/>
                <a:cs typeface="Calibri"/>
              </a:rPr>
              <a:t>the </a:t>
            </a:r>
            <a:r>
              <a:rPr dirty="0" sz="3200" spc="-5">
                <a:latin typeface="Calibri"/>
                <a:cs typeface="Calibri"/>
              </a:rPr>
              <a:t>back </a:t>
            </a:r>
            <a:r>
              <a:rPr dirty="0" sz="3200">
                <a:latin typeface="Calibri"/>
                <a:cs typeface="Calibri"/>
              </a:rPr>
              <a:t>of </a:t>
            </a:r>
            <a:r>
              <a:rPr dirty="0" sz="3200" spc="-10">
                <a:latin typeface="Calibri"/>
                <a:cs typeface="Calibri"/>
              </a:rPr>
              <a:t>your</a:t>
            </a:r>
            <a:r>
              <a:rPr dirty="0" sz="3200" spc="5">
                <a:latin typeface="Calibri"/>
                <a:cs typeface="Calibri"/>
              </a:rPr>
              <a:t> </a:t>
            </a:r>
            <a:r>
              <a:rPr dirty="0" sz="3200" spc="-25">
                <a:latin typeface="Calibri"/>
                <a:cs typeface="Calibri"/>
              </a:rPr>
              <a:t>eye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53490">
              <a:lnSpc>
                <a:spcPct val="100000"/>
              </a:lnSpc>
              <a:spcBef>
                <a:spcPts val="105"/>
              </a:spcBef>
            </a:pPr>
            <a:r>
              <a:rPr dirty="0" spc="-10"/>
              <a:t>Lecture</a:t>
            </a:r>
            <a:r>
              <a:rPr dirty="0"/>
              <a:t> </a:t>
            </a:r>
            <a:r>
              <a:rPr dirty="0" spc="-10"/>
              <a:t>ten(Astigmatism)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10703"/>
            <a:ext cx="7987030" cy="3147695"/>
          </a:xfrm>
          <a:prstGeom prst="rect">
            <a:avLst/>
          </a:prstGeom>
        </p:spPr>
        <p:txBody>
          <a:bodyPr wrap="square" lIns="0" tIns="11049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3200" spc="-30">
                <a:latin typeface="Calibri"/>
                <a:cs typeface="Calibri"/>
              </a:rPr>
              <a:t>Types </a:t>
            </a:r>
            <a:r>
              <a:rPr dirty="0" sz="3200">
                <a:latin typeface="Calibri"/>
                <a:cs typeface="Calibri"/>
              </a:rPr>
              <a:t>of </a:t>
            </a:r>
            <a:r>
              <a:rPr dirty="0" sz="3200" spc="-10">
                <a:latin typeface="Calibri"/>
                <a:cs typeface="Calibri"/>
              </a:rPr>
              <a:t>Astigmatism</a:t>
            </a:r>
            <a:r>
              <a:rPr dirty="0" sz="3200" spc="3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:</a:t>
            </a:r>
            <a:endParaRPr sz="32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3200" spc="-5">
                <a:latin typeface="Calibri"/>
                <a:cs typeface="Calibri"/>
              </a:rPr>
              <a:t>All </a:t>
            </a:r>
            <a:r>
              <a:rPr dirty="0" sz="3200">
                <a:latin typeface="Calibri"/>
                <a:cs typeface="Calibri"/>
              </a:rPr>
              <a:t>types </a:t>
            </a:r>
            <a:r>
              <a:rPr dirty="0" sz="3200" spc="-5">
                <a:latin typeface="Calibri"/>
                <a:cs typeface="Calibri"/>
              </a:rPr>
              <a:t>of </a:t>
            </a:r>
            <a:r>
              <a:rPr dirty="0" sz="3200" spc="-10">
                <a:latin typeface="Calibri"/>
                <a:cs typeface="Calibri"/>
              </a:rPr>
              <a:t>astigmatism light </a:t>
            </a:r>
            <a:r>
              <a:rPr dirty="0" sz="3200" spc="-35">
                <a:latin typeface="Calibri"/>
                <a:cs typeface="Calibri"/>
              </a:rPr>
              <a:t>rays </a:t>
            </a:r>
            <a:r>
              <a:rPr dirty="0" sz="3200" spc="-10">
                <a:latin typeface="Calibri"/>
                <a:cs typeface="Calibri"/>
              </a:rPr>
              <a:t>come  together </a:t>
            </a:r>
            <a:r>
              <a:rPr dirty="0" sz="3200" spc="-25">
                <a:latin typeface="Calibri"/>
                <a:cs typeface="Calibri"/>
              </a:rPr>
              <a:t>to </a:t>
            </a:r>
            <a:r>
              <a:rPr dirty="0" sz="3200" spc="-20">
                <a:latin typeface="Calibri"/>
                <a:cs typeface="Calibri"/>
              </a:rPr>
              <a:t>form </a:t>
            </a:r>
            <a:r>
              <a:rPr dirty="0" sz="3200" spc="-5">
                <a:latin typeface="Calibri"/>
                <a:cs typeface="Calibri"/>
              </a:rPr>
              <a:t>not </a:t>
            </a:r>
            <a:r>
              <a:rPr dirty="0" sz="3200">
                <a:latin typeface="Calibri"/>
                <a:cs typeface="Calibri"/>
              </a:rPr>
              <a:t>one </a:t>
            </a:r>
            <a:r>
              <a:rPr dirty="0" sz="3200" spc="-5">
                <a:latin typeface="Calibri"/>
                <a:cs typeface="Calibri"/>
              </a:rPr>
              <a:t>but </a:t>
            </a:r>
            <a:r>
              <a:rPr dirty="0" sz="3200" spc="-10">
                <a:latin typeface="Calibri"/>
                <a:cs typeface="Calibri"/>
              </a:rPr>
              <a:t>two </a:t>
            </a:r>
            <a:r>
              <a:rPr dirty="0" sz="3200" spc="-25">
                <a:latin typeface="Calibri"/>
                <a:cs typeface="Calibri"/>
              </a:rPr>
              <a:t>focal </a:t>
            </a:r>
            <a:r>
              <a:rPr dirty="0" sz="3200" spc="-10">
                <a:latin typeface="Calibri"/>
                <a:cs typeface="Calibri"/>
              </a:rPr>
              <a:t>points.  </a:t>
            </a:r>
            <a:r>
              <a:rPr dirty="0" sz="3200" spc="-5">
                <a:latin typeface="Calibri"/>
                <a:cs typeface="Calibri"/>
              </a:rPr>
              <a:t>The </a:t>
            </a:r>
            <a:r>
              <a:rPr dirty="0" sz="3200" spc="-10">
                <a:latin typeface="Calibri"/>
                <a:cs typeface="Calibri"/>
              </a:rPr>
              <a:t>mere </a:t>
            </a:r>
            <a:r>
              <a:rPr dirty="0" sz="3200" spc="-15">
                <a:latin typeface="Calibri"/>
                <a:cs typeface="Calibri"/>
              </a:rPr>
              <a:t>fact </a:t>
            </a:r>
            <a:r>
              <a:rPr dirty="0" sz="3200" spc="-10">
                <a:latin typeface="Calibri"/>
                <a:cs typeface="Calibri"/>
              </a:rPr>
              <a:t>that there </a:t>
            </a:r>
            <a:r>
              <a:rPr dirty="0" sz="3200" spc="-15">
                <a:latin typeface="Calibri"/>
                <a:cs typeface="Calibri"/>
              </a:rPr>
              <a:t>are </a:t>
            </a:r>
            <a:r>
              <a:rPr dirty="0" sz="3200" spc="-10">
                <a:latin typeface="Calibri"/>
                <a:cs typeface="Calibri"/>
              </a:rPr>
              <a:t>two </a:t>
            </a:r>
            <a:r>
              <a:rPr dirty="0" sz="3200" spc="-25">
                <a:latin typeface="Calibri"/>
                <a:cs typeface="Calibri"/>
              </a:rPr>
              <a:t>focal </a:t>
            </a:r>
            <a:r>
              <a:rPr dirty="0" sz="3200" spc="-10">
                <a:latin typeface="Calibri"/>
                <a:cs typeface="Calibri"/>
              </a:rPr>
              <a:t>points  </a:t>
            </a:r>
            <a:r>
              <a:rPr dirty="0" sz="3200" spc="-15">
                <a:latin typeface="Calibri"/>
                <a:cs typeface="Calibri"/>
              </a:rPr>
              <a:t>formed, instead </a:t>
            </a:r>
            <a:r>
              <a:rPr dirty="0" sz="3200" spc="-5">
                <a:latin typeface="Calibri"/>
                <a:cs typeface="Calibri"/>
              </a:rPr>
              <a:t>of </a:t>
            </a:r>
            <a:r>
              <a:rPr dirty="0" sz="3200" spc="-15">
                <a:latin typeface="Calibri"/>
                <a:cs typeface="Calibri"/>
              </a:rPr>
              <a:t>just </a:t>
            </a:r>
            <a:r>
              <a:rPr dirty="0" sz="3200" spc="-5">
                <a:latin typeface="Calibri"/>
                <a:cs typeface="Calibri"/>
              </a:rPr>
              <a:t>one </a:t>
            </a:r>
            <a:r>
              <a:rPr dirty="0" sz="3200">
                <a:latin typeface="Calibri"/>
                <a:cs typeface="Calibri"/>
              </a:rPr>
              <a:t>in the </a:t>
            </a:r>
            <a:r>
              <a:rPr dirty="0" sz="3200" spc="-5">
                <a:latin typeface="Calibri"/>
                <a:cs typeface="Calibri"/>
              </a:rPr>
              <a:t>normal  seeing </a:t>
            </a:r>
            <a:r>
              <a:rPr dirty="0" sz="3200" spc="-25">
                <a:latin typeface="Calibri"/>
                <a:cs typeface="Calibri"/>
              </a:rPr>
              <a:t>eye </a:t>
            </a:r>
            <a:r>
              <a:rPr dirty="0" sz="3200" spc="-15">
                <a:latin typeface="Calibri"/>
                <a:cs typeface="Calibri"/>
              </a:rPr>
              <a:t>creates </a:t>
            </a:r>
            <a:r>
              <a:rPr dirty="0" sz="3200" spc="-5">
                <a:latin typeface="Calibri"/>
                <a:cs typeface="Calibri"/>
              </a:rPr>
              <a:t>vision</a:t>
            </a:r>
            <a:r>
              <a:rPr dirty="0" sz="320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problems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53490">
              <a:lnSpc>
                <a:spcPct val="100000"/>
              </a:lnSpc>
              <a:spcBef>
                <a:spcPts val="105"/>
              </a:spcBef>
            </a:pPr>
            <a:r>
              <a:rPr dirty="0" spc="-10"/>
              <a:t>Lecture</a:t>
            </a:r>
            <a:r>
              <a:rPr dirty="0"/>
              <a:t> </a:t>
            </a:r>
            <a:r>
              <a:rPr dirty="0" spc="-10"/>
              <a:t>ten(Astigmatism)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10703"/>
            <a:ext cx="7802880" cy="2757170"/>
          </a:xfrm>
          <a:prstGeom prst="rect">
            <a:avLst/>
          </a:prstGeom>
        </p:spPr>
        <p:txBody>
          <a:bodyPr wrap="square" lIns="0" tIns="11049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3200" spc="-10">
                <a:latin typeface="Calibri"/>
                <a:cs typeface="Calibri"/>
              </a:rPr>
              <a:t>Myopic</a:t>
            </a:r>
            <a:r>
              <a:rPr dirty="0" sz="3200" spc="-2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astigmatism</a:t>
            </a:r>
            <a:endParaRPr sz="3200">
              <a:latin typeface="Calibri"/>
              <a:cs typeface="Calibri"/>
            </a:endParaRPr>
          </a:p>
          <a:p>
            <a:pPr marL="355600" marR="9652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dirty="0"/>
              <a:t>	</a:t>
            </a:r>
            <a:r>
              <a:rPr dirty="0" sz="3200">
                <a:latin typeface="Calibri"/>
                <a:cs typeface="Calibri"/>
              </a:rPr>
              <a:t>the </a:t>
            </a:r>
            <a:r>
              <a:rPr dirty="0" sz="3200" spc="-25">
                <a:latin typeface="Calibri"/>
                <a:cs typeface="Calibri"/>
              </a:rPr>
              <a:t>first </a:t>
            </a:r>
            <a:r>
              <a:rPr dirty="0" sz="3200">
                <a:latin typeface="Calibri"/>
                <a:cs typeface="Calibri"/>
              </a:rPr>
              <a:t>type </a:t>
            </a:r>
            <a:r>
              <a:rPr dirty="0" sz="3200" spc="-5">
                <a:latin typeface="Calibri"/>
                <a:cs typeface="Calibri"/>
              </a:rPr>
              <a:t>of </a:t>
            </a:r>
            <a:r>
              <a:rPr dirty="0" sz="3200" spc="-10">
                <a:latin typeface="Calibri"/>
                <a:cs typeface="Calibri"/>
              </a:rPr>
              <a:t>astigmatism </a:t>
            </a:r>
            <a:r>
              <a:rPr dirty="0" sz="3200">
                <a:latin typeface="Calibri"/>
                <a:cs typeface="Calibri"/>
              </a:rPr>
              <a:t>is </a:t>
            </a:r>
            <a:r>
              <a:rPr dirty="0" sz="3200" spc="-5">
                <a:latin typeface="Calibri"/>
                <a:cs typeface="Calibri"/>
              </a:rPr>
              <a:t>called </a:t>
            </a:r>
            <a:r>
              <a:rPr dirty="0" sz="3200">
                <a:latin typeface="Calibri"/>
                <a:cs typeface="Calibri"/>
              </a:rPr>
              <a:t>Simple  </a:t>
            </a:r>
            <a:r>
              <a:rPr dirty="0" sz="3200" spc="-10">
                <a:latin typeface="Calibri"/>
                <a:cs typeface="Calibri"/>
              </a:rPr>
              <a:t>Myopic</a:t>
            </a:r>
            <a:r>
              <a:rPr dirty="0" sz="3200" spc="-2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Astigmatism</a:t>
            </a:r>
            <a:endParaRPr sz="32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dirty="0"/>
              <a:t>	</a:t>
            </a:r>
            <a:r>
              <a:rPr dirty="0" sz="3200" spc="-5">
                <a:latin typeface="Calibri"/>
                <a:cs typeface="Calibri"/>
              </a:rPr>
              <a:t>The </a:t>
            </a:r>
            <a:r>
              <a:rPr dirty="0" sz="3200" spc="-10">
                <a:latin typeface="Calibri"/>
                <a:cs typeface="Calibri"/>
              </a:rPr>
              <a:t>second </a:t>
            </a:r>
            <a:r>
              <a:rPr dirty="0" sz="3200" spc="-5">
                <a:latin typeface="Calibri"/>
                <a:cs typeface="Calibri"/>
              </a:rPr>
              <a:t>type </a:t>
            </a:r>
            <a:r>
              <a:rPr dirty="0" sz="3200">
                <a:latin typeface="Calibri"/>
                <a:cs typeface="Calibri"/>
              </a:rPr>
              <a:t>is </a:t>
            </a:r>
            <a:r>
              <a:rPr dirty="0" sz="3200" spc="-5">
                <a:latin typeface="Calibri"/>
                <a:cs typeface="Calibri"/>
              </a:rPr>
              <a:t>called Compound </a:t>
            </a:r>
            <a:r>
              <a:rPr dirty="0" sz="3200" spc="-10">
                <a:latin typeface="Calibri"/>
                <a:cs typeface="Calibri"/>
              </a:rPr>
              <a:t>Myopic  Astigmatism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53490">
              <a:lnSpc>
                <a:spcPct val="100000"/>
              </a:lnSpc>
              <a:spcBef>
                <a:spcPts val="105"/>
              </a:spcBef>
            </a:pPr>
            <a:r>
              <a:rPr dirty="0" spc="-10"/>
              <a:t>Lecture</a:t>
            </a:r>
            <a:r>
              <a:rPr dirty="0"/>
              <a:t> </a:t>
            </a:r>
            <a:r>
              <a:rPr dirty="0" spc="-10"/>
              <a:t>ten(Astigmatism)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72671" y="4834197"/>
            <a:ext cx="3013075" cy="3644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2200" spc="-145">
                <a:latin typeface="Times New Roman"/>
                <a:cs typeface="Times New Roman"/>
              </a:rPr>
              <a:t>(a) </a:t>
            </a:r>
            <a:r>
              <a:rPr dirty="0" sz="2200" spc="-180">
                <a:latin typeface="Times New Roman"/>
                <a:cs typeface="Times New Roman"/>
              </a:rPr>
              <a:t>Simple </a:t>
            </a:r>
            <a:r>
              <a:rPr dirty="0" sz="2200" spc="-200">
                <a:latin typeface="Times New Roman"/>
                <a:cs typeface="Times New Roman"/>
              </a:rPr>
              <a:t>Myopic</a:t>
            </a:r>
            <a:r>
              <a:rPr dirty="0" sz="2200" spc="5">
                <a:latin typeface="Times New Roman"/>
                <a:cs typeface="Times New Roman"/>
              </a:rPr>
              <a:t> </a:t>
            </a:r>
            <a:r>
              <a:rPr dirty="0" sz="2200" spc="-180">
                <a:latin typeface="Times New Roman"/>
                <a:cs typeface="Times New Roman"/>
              </a:rPr>
              <a:t>Astigmatism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28579" y="4834197"/>
            <a:ext cx="3400425" cy="3644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2200" spc="-150">
                <a:latin typeface="Times New Roman"/>
                <a:cs typeface="Times New Roman"/>
              </a:rPr>
              <a:t>(b) </a:t>
            </a:r>
            <a:r>
              <a:rPr dirty="0" sz="2200" spc="-210">
                <a:latin typeface="Times New Roman"/>
                <a:cs typeface="Times New Roman"/>
              </a:rPr>
              <a:t>Compound </a:t>
            </a:r>
            <a:r>
              <a:rPr dirty="0" sz="2200" spc="-200">
                <a:latin typeface="Times New Roman"/>
                <a:cs typeface="Times New Roman"/>
              </a:rPr>
              <a:t>Myopic</a:t>
            </a:r>
            <a:r>
              <a:rPr dirty="0" sz="2200" spc="-305">
                <a:latin typeface="Times New Roman"/>
                <a:cs typeface="Times New Roman"/>
              </a:rPr>
              <a:t> </a:t>
            </a:r>
            <a:r>
              <a:rPr dirty="0" sz="2200" spc="-180">
                <a:latin typeface="Times New Roman"/>
                <a:cs typeface="Times New Roman"/>
              </a:rPr>
              <a:t>Astigmatism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94162" y="5627479"/>
            <a:ext cx="2116455" cy="3644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2200" spc="-200">
                <a:latin typeface="Cambria Math"/>
                <a:cs typeface="Cambria Math"/>
              </a:rPr>
              <a:t>−0.50 </a:t>
            </a:r>
            <a:r>
              <a:rPr dirty="0" sz="2200" spc="-285">
                <a:latin typeface="Cambria Math"/>
                <a:cs typeface="Cambria Math"/>
              </a:rPr>
              <a:t>+ </a:t>
            </a:r>
            <a:r>
              <a:rPr dirty="0" sz="2200" spc="-185">
                <a:latin typeface="Cambria Math"/>
                <a:cs typeface="Cambria Math"/>
              </a:rPr>
              <a:t>0.500 </a:t>
            </a:r>
            <a:r>
              <a:rPr dirty="0" sz="2200" spc="-270">
                <a:latin typeface="Cambria Math"/>
                <a:cs typeface="Cambria Math"/>
              </a:rPr>
              <a:t>×</a:t>
            </a:r>
            <a:r>
              <a:rPr dirty="0" sz="2200" spc="-229">
                <a:latin typeface="Cambria Math"/>
                <a:cs typeface="Cambria Math"/>
              </a:rPr>
              <a:t> </a:t>
            </a:r>
            <a:r>
              <a:rPr dirty="0" sz="2200" spc="-220">
                <a:latin typeface="Cambria Math"/>
                <a:cs typeface="Cambria Math"/>
              </a:rPr>
              <a:t>180</a:t>
            </a:r>
            <a:endParaRPr sz="22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77782" y="5627479"/>
            <a:ext cx="1989455" cy="3644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2200" spc="-195">
                <a:latin typeface="Cambria Math"/>
                <a:cs typeface="Cambria Math"/>
              </a:rPr>
              <a:t>−2.50 </a:t>
            </a:r>
            <a:r>
              <a:rPr dirty="0" sz="2200" spc="-285">
                <a:latin typeface="Cambria Math"/>
                <a:cs typeface="Cambria Math"/>
              </a:rPr>
              <a:t>+ </a:t>
            </a:r>
            <a:r>
              <a:rPr dirty="0" sz="2200" spc="-180">
                <a:latin typeface="Cambria Math"/>
                <a:cs typeface="Cambria Math"/>
              </a:rPr>
              <a:t>0.50 </a:t>
            </a:r>
            <a:r>
              <a:rPr dirty="0" sz="2200" spc="-270">
                <a:latin typeface="Cambria Math"/>
                <a:cs typeface="Cambria Math"/>
              </a:rPr>
              <a:t>×</a:t>
            </a:r>
            <a:r>
              <a:rPr dirty="0" sz="2200" spc="-180">
                <a:latin typeface="Cambria Math"/>
                <a:cs typeface="Cambria Math"/>
              </a:rPr>
              <a:t> </a:t>
            </a:r>
            <a:r>
              <a:rPr dirty="0" sz="2200" spc="-220">
                <a:latin typeface="Cambria Math"/>
                <a:cs typeface="Cambria Math"/>
              </a:rPr>
              <a:t>180</a:t>
            </a:r>
            <a:endParaRPr sz="22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452309" y="1700967"/>
            <a:ext cx="2233666" cy="27094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229423" y="1700944"/>
            <a:ext cx="2322434" cy="2709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78741" y="2566213"/>
            <a:ext cx="1419860" cy="191770"/>
          </a:xfrm>
          <a:custGeom>
            <a:avLst/>
            <a:gdLst/>
            <a:ahLst/>
            <a:cxnLst/>
            <a:rect l="l" t="t" r="r" b="b"/>
            <a:pathLst>
              <a:path w="1419860" h="191769">
                <a:moveTo>
                  <a:pt x="1381129" y="95748"/>
                </a:moveTo>
                <a:lnTo>
                  <a:pt x="1279569" y="167972"/>
                </a:lnTo>
                <a:lnTo>
                  <a:pt x="1274957" y="171030"/>
                </a:lnTo>
                <a:lnTo>
                  <a:pt x="1273413" y="178323"/>
                </a:lnTo>
                <a:lnTo>
                  <a:pt x="1278778" y="189615"/>
                </a:lnTo>
                <a:lnTo>
                  <a:pt x="1284683" y="191497"/>
                </a:lnTo>
                <a:lnTo>
                  <a:pt x="1402814" y="107511"/>
                </a:lnTo>
                <a:lnTo>
                  <a:pt x="1400216" y="107511"/>
                </a:lnTo>
                <a:lnTo>
                  <a:pt x="1400216" y="105864"/>
                </a:lnTo>
                <a:lnTo>
                  <a:pt x="1395353" y="105864"/>
                </a:lnTo>
                <a:lnTo>
                  <a:pt x="1381129" y="95748"/>
                </a:lnTo>
                <a:close/>
              </a:path>
              <a:path w="1419860" h="191769">
                <a:moveTo>
                  <a:pt x="1364592" y="83986"/>
                </a:moveTo>
                <a:lnTo>
                  <a:pt x="0" y="83986"/>
                </a:lnTo>
                <a:lnTo>
                  <a:pt x="0" y="107511"/>
                </a:lnTo>
                <a:lnTo>
                  <a:pt x="1364587" y="107511"/>
                </a:lnTo>
                <a:lnTo>
                  <a:pt x="1381129" y="95748"/>
                </a:lnTo>
                <a:lnTo>
                  <a:pt x="1364592" y="83986"/>
                </a:lnTo>
                <a:close/>
              </a:path>
              <a:path w="1419860" h="191769">
                <a:moveTo>
                  <a:pt x="1402811" y="83986"/>
                </a:moveTo>
                <a:lnTo>
                  <a:pt x="1400216" y="83986"/>
                </a:lnTo>
                <a:lnTo>
                  <a:pt x="1400216" y="107511"/>
                </a:lnTo>
                <a:lnTo>
                  <a:pt x="1402814" y="107511"/>
                </a:lnTo>
                <a:lnTo>
                  <a:pt x="1419359" y="95748"/>
                </a:lnTo>
                <a:lnTo>
                  <a:pt x="1402811" y="83986"/>
                </a:lnTo>
                <a:close/>
              </a:path>
              <a:path w="1419860" h="191769">
                <a:moveTo>
                  <a:pt x="1395353" y="85632"/>
                </a:moveTo>
                <a:lnTo>
                  <a:pt x="1381129" y="95748"/>
                </a:lnTo>
                <a:lnTo>
                  <a:pt x="1395353" y="105864"/>
                </a:lnTo>
                <a:lnTo>
                  <a:pt x="1395353" y="85632"/>
                </a:lnTo>
                <a:close/>
              </a:path>
              <a:path w="1419860" h="191769">
                <a:moveTo>
                  <a:pt x="1400216" y="85632"/>
                </a:moveTo>
                <a:lnTo>
                  <a:pt x="1395353" y="85632"/>
                </a:lnTo>
                <a:lnTo>
                  <a:pt x="1395353" y="105864"/>
                </a:lnTo>
                <a:lnTo>
                  <a:pt x="1400216" y="105864"/>
                </a:lnTo>
                <a:lnTo>
                  <a:pt x="1400216" y="85632"/>
                </a:lnTo>
                <a:close/>
              </a:path>
              <a:path w="1419860" h="191769">
                <a:moveTo>
                  <a:pt x="1284683" y="0"/>
                </a:moveTo>
                <a:lnTo>
                  <a:pt x="1278778" y="1882"/>
                </a:lnTo>
                <a:lnTo>
                  <a:pt x="1276095" y="7528"/>
                </a:lnTo>
                <a:lnTo>
                  <a:pt x="1273413" y="12939"/>
                </a:lnTo>
                <a:lnTo>
                  <a:pt x="1274957" y="20231"/>
                </a:lnTo>
                <a:lnTo>
                  <a:pt x="1381129" y="95748"/>
                </a:lnTo>
                <a:lnTo>
                  <a:pt x="1395353" y="85632"/>
                </a:lnTo>
                <a:lnTo>
                  <a:pt x="1400216" y="85632"/>
                </a:lnTo>
                <a:lnTo>
                  <a:pt x="1400216" y="83986"/>
                </a:lnTo>
                <a:lnTo>
                  <a:pt x="1402811" y="83986"/>
                </a:lnTo>
                <a:lnTo>
                  <a:pt x="128468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80673" y="2782648"/>
            <a:ext cx="1388745" cy="191770"/>
          </a:xfrm>
          <a:custGeom>
            <a:avLst/>
            <a:gdLst/>
            <a:ahLst/>
            <a:cxnLst/>
            <a:rect l="l" t="t" r="r" b="b"/>
            <a:pathLst>
              <a:path w="1388745" h="191769">
                <a:moveTo>
                  <a:pt x="1350249" y="95748"/>
                </a:moveTo>
                <a:lnTo>
                  <a:pt x="1248690" y="167972"/>
                </a:lnTo>
                <a:lnTo>
                  <a:pt x="1244097" y="171030"/>
                </a:lnTo>
                <a:lnTo>
                  <a:pt x="1242534" y="178323"/>
                </a:lnTo>
                <a:lnTo>
                  <a:pt x="1247899" y="189615"/>
                </a:lnTo>
                <a:lnTo>
                  <a:pt x="1253804" y="191497"/>
                </a:lnTo>
                <a:lnTo>
                  <a:pt x="1371935" y="107511"/>
                </a:lnTo>
                <a:lnTo>
                  <a:pt x="1369337" y="107511"/>
                </a:lnTo>
                <a:lnTo>
                  <a:pt x="1369337" y="105864"/>
                </a:lnTo>
                <a:lnTo>
                  <a:pt x="1364474" y="105864"/>
                </a:lnTo>
                <a:lnTo>
                  <a:pt x="1350249" y="95748"/>
                </a:lnTo>
                <a:close/>
              </a:path>
              <a:path w="1388745" h="191769">
                <a:moveTo>
                  <a:pt x="1333709" y="83986"/>
                </a:moveTo>
                <a:lnTo>
                  <a:pt x="0" y="83986"/>
                </a:lnTo>
                <a:lnTo>
                  <a:pt x="0" y="107511"/>
                </a:lnTo>
                <a:lnTo>
                  <a:pt x="1333709" y="107511"/>
                </a:lnTo>
                <a:lnTo>
                  <a:pt x="1350249" y="95748"/>
                </a:lnTo>
                <a:lnTo>
                  <a:pt x="1333709" y="83986"/>
                </a:lnTo>
                <a:close/>
              </a:path>
              <a:path w="1388745" h="191769">
                <a:moveTo>
                  <a:pt x="1371932" y="83986"/>
                </a:moveTo>
                <a:lnTo>
                  <a:pt x="1369337" y="83986"/>
                </a:lnTo>
                <a:lnTo>
                  <a:pt x="1369337" y="107511"/>
                </a:lnTo>
                <a:lnTo>
                  <a:pt x="1371935" y="107511"/>
                </a:lnTo>
                <a:lnTo>
                  <a:pt x="1388480" y="95748"/>
                </a:lnTo>
                <a:lnTo>
                  <a:pt x="1371932" y="83986"/>
                </a:lnTo>
                <a:close/>
              </a:path>
              <a:path w="1388745" h="191769">
                <a:moveTo>
                  <a:pt x="1364474" y="85632"/>
                </a:moveTo>
                <a:lnTo>
                  <a:pt x="1350249" y="95748"/>
                </a:lnTo>
                <a:lnTo>
                  <a:pt x="1364474" y="105864"/>
                </a:lnTo>
                <a:lnTo>
                  <a:pt x="1364474" y="85632"/>
                </a:lnTo>
                <a:close/>
              </a:path>
              <a:path w="1388745" h="191769">
                <a:moveTo>
                  <a:pt x="1369337" y="85632"/>
                </a:moveTo>
                <a:lnTo>
                  <a:pt x="1364474" y="85632"/>
                </a:lnTo>
                <a:lnTo>
                  <a:pt x="1364474" y="105864"/>
                </a:lnTo>
                <a:lnTo>
                  <a:pt x="1369337" y="105864"/>
                </a:lnTo>
                <a:lnTo>
                  <a:pt x="1369337" y="85632"/>
                </a:lnTo>
                <a:close/>
              </a:path>
              <a:path w="1388745" h="191769">
                <a:moveTo>
                  <a:pt x="1253804" y="0"/>
                </a:moveTo>
                <a:lnTo>
                  <a:pt x="1247899" y="1882"/>
                </a:lnTo>
                <a:lnTo>
                  <a:pt x="1245217" y="7528"/>
                </a:lnTo>
                <a:lnTo>
                  <a:pt x="1242534" y="12939"/>
                </a:lnTo>
                <a:lnTo>
                  <a:pt x="1244097" y="20231"/>
                </a:lnTo>
                <a:lnTo>
                  <a:pt x="1350249" y="95748"/>
                </a:lnTo>
                <a:lnTo>
                  <a:pt x="1364474" y="85632"/>
                </a:lnTo>
                <a:lnTo>
                  <a:pt x="1369337" y="85632"/>
                </a:lnTo>
                <a:lnTo>
                  <a:pt x="1369337" y="83986"/>
                </a:lnTo>
                <a:lnTo>
                  <a:pt x="1371932" y="83986"/>
                </a:lnTo>
                <a:lnTo>
                  <a:pt x="12538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78741" y="3000259"/>
            <a:ext cx="1410335" cy="191770"/>
          </a:xfrm>
          <a:custGeom>
            <a:avLst/>
            <a:gdLst/>
            <a:ahLst/>
            <a:cxnLst/>
            <a:rect l="l" t="t" r="r" b="b"/>
            <a:pathLst>
              <a:path w="1410335" h="191769">
                <a:moveTo>
                  <a:pt x="1371480" y="95748"/>
                </a:moveTo>
                <a:lnTo>
                  <a:pt x="1269920" y="167972"/>
                </a:lnTo>
                <a:lnTo>
                  <a:pt x="1265308" y="171030"/>
                </a:lnTo>
                <a:lnTo>
                  <a:pt x="1263764" y="178323"/>
                </a:lnTo>
                <a:lnTo>
                  <a:pt x="1269129" y="189615"/>
                </a:lnTo>
                <a:lnTo>
                  <a:pt x="1275034" y="191497"/>
                </a:lnTo>
                <a:lnTo>
                  <a:pt x="1393165" y="107511"/>
                </a:lnTo>
                <a:lnTo>
                  <a:pt x="1390567" y="107511"/>
                </a:lnTo>
                <a:lnTo>
                  <a:pt x="1390567" y="105864"/>
                </a:lnTo>
                <a:lnTo>
                  <a:pt x="1385704" y="105864"/>
                </a:lnTo>
                <a:lnTo>
                  <a:pt x="1371480" y="95748"/>
                </a:lnTo>
                <a:close/>
              </a:path>
              <a:path w="1410335" h="191769">
                <a:moveTo>
                  <a:pt x="1354944" y="83986"/>
                </a:moveTo>
                <a:lnTo>
                  <a:pt x="0" y="83986"/>
                </a:lnTo>
                <a:lnTo>
                  <a:pt x="0" y="107511"/>
                </a:lnTo>
                <a:lnTo>
                  <a:pt x="1354939" y="107511"/>
                </a:lnTo>
                <a:lnTo>
                  <a:pt x="1371480" y="95748"/>
                </a:lnTo>
                <a:lnTo>
                  <a:pt x="1354944" y="83986"/>
                </a:lnTo>
                <a:close/>
              </a:path>
              <a:path w="1410335" h="191769">
                <a:moveTo>
                  <a:pt x="1393163" y="83986"/>
                </a:moveTo>
                <a:lnTo>
                  <a:pt x="1390567" y="83986"/>
                </a:lnTo>
                <a:lnTo>
                  <a:pt x="1390567" y="107511"/>
                </a:lnTo>
                <a:lnTo>
                  <a:pt x="1393165" y="107511"/>
                </a:lnTo>
                <a:lnTo>
                  <a:pt x="1409710" y="95748"/>
                </a:lnTo>
                <a:lnTo>
                  <a:pt x="1393163" y="83986"/>
                </a:lnTo>
                <a:close/>
              </a:path>
              <a:path w="1410335" h="191769">
                <a:moveTo>
                  <a:pt x="1385704" y="85632"/>
                </a:moveTo>
                <a:lnTo>
                  <a:pt x="1371480" y="95748"/>
                </a:lnTo>
                <a:lnTo>
                  <a:pt x="1385704" y="105864"/>
                </a:lnTo>
                <a:lnTo>
                  <a:pt x="1385704" y="85632"/>
                </a:lnTo>
                <a:close/>
              </a:path>
              <a:path w="1410335" h="191769">
                <a:moveTo>
                  <a:pt x="1390567" y="85632"/>
                </a:moveTo>
                <a:lnTo>
                  <a:pt x="1385704" y="85632"/>
                </a:lnTo>
                <a:lnTo>
                  <a:pt x="1385704" y="105864"/>
                </a:lnTo>
                <a:lnTo>
                  <a:pt x="1390567" y="105864"/>
                </a:lnTo>
                <a:lnTo>
                  <a:pt x="1390567" y="85632"/>
                </a:lnTo>
                <a:close/>
              </a:path>
              <a:path w="1410335" h="191769">
                <a:moveTo>
                  <a:pt x="1275034" y="0"/>
                </a:moveTo>
                <a:lnTo>
                  <a:pt x="1269129" y="1882"/>
                </a:lnTo>
                <a:lnTo>
                  <a:pt x="1266447" y="7528"/>
                </a:lnTo>
                <a:lnTo>
                  <a:pt x="1263764" y="12939"/>
                </a:lnTo>
                <a:lnTo>
                  <a:pt x="1265308" y="20231"/>
                </a:lnTo>
                <a:lnTo>
                  <a:pt x="1371480" y="95748"/>
                </a:lnTo>
                <a:lnTo>
                  <a:pt x="1385704" y="85632"/>
                </a:lnTo>
                <a:lnTo>
                  <a:pt x="1390567" y="85632"/>
                </a:lnTo>
                <a:lnTo>
                  <a:pt x="1390567" y="83986"/>
                </a:lnTo>
                <a:lnTo>
                  <a:pt x="1393163" y="83986"/>
                </a:lnTo>
                <a:lnTo>
                  <a:pt x="12750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79707" y="3257864"/>
            <a:ext cx="1420495" cy="191770"/>
          </a:xfrm>
          <a:custGeom>
            <a:avLst/>
            <a:gdLst/>
            <a:ahLst/>
            <a:cxnLst/>
            <a:rect l="l" t="t" r="r" b="b"/>
            <a:pathLst>
              <a:path w="1420495" h="191770">
                <a:moveTo>
                  <a:pt x="1382091" y="95748"/>
                </a:moveTo>
                <a:lnTo>
                  <a:pt x="1280532" y="167972"/>
                </a:lnTo>
                <a:lnTo>
                  <a:pt x="1275939" y="171030"/>
                </a:lnTo>
                <a:lnTo>
                  <a:pt x="1274376" y="178323"/>
                </a:lnTo>
                <a:lnTo>
                  <a:pt x="1279741" y="189615"/>
                </a:lnTo>
                <a:lnTo>
                  <a:pt x="1285646" y="191497"/>
                </a:lnTo>
                <a:lnTo>
                  <a:pt x="1403777" y="107511"/>
                </a:lnTo>
                <a:lnTo>
                  <a:pt x="1401179" y="107511"/>
                </a:lnTo>
                <a:lnTo>
                  <a:pt x="1401179" y="105864"/>
                </a:lnTo>
                <a:lnTo>
                  <a:pt x="1396316" y="105864"/>
                </a:lnTo>
                <a:lnTo>
                  <a:pt x="1382091" y="95748"/>
                </a:lnTo>
                <a:close/>
              </a:path>
              <a:path w="1420495" h="191770">
                <a:moveTo>
                  <a:pt x="1365551" y="83986"/>
                </a:moveTo>
                <a:lnTo>
                  <a:pt x="0" y="83986"/>
                </a:lnTo>
                <a:lnTo>
                  <a:pt x="0" y="107511"/>
                </a:lnTo>
                <a:lnTo>
                  <a:pt x="1365551" y="107511"/>
                </a:lnTo>
                <a:lnTo>
                  <a:pt x="1382091" y="95748"/>
                </a:lnTo>
                <a:lnTo>
                  <a:pt x="1365551" y="83986"/>
                </a:lnTo>
                <a:close/>
              </a:path>
              <a:path w="1420495" h="191770">
                <a:moveTo>
                  <a:pt x="1403775" y="83986"/>
                </a:moveTo>
                <a:lnTo>
                  <a:pt x="1401179" y="83986"/>
                </a:lnTo>
                <a:lnTo>
                  <a:pt x="1401179" y="107511"/>
                </a:lnTo>
                <a:lnTo>
                  <a:pt x="1403777" y="107511"/>
                </a:lnTo>
                <a:lnTo>
                  <a:pt x="1420322" y="95748"/>
                </a:lnTo>
                <a:lnTo>
                  <a:pt x="1403775" y="83986"/>
                </a:lnTo>
                <a:close/>
              </a:path>
              <a:path w="1420495" h="191770">
                <a:moveTo>
                  <a:pt x="1396316" y="85632"/>
                </a:moveTo>
                <a:lnTo>
                  <a:pt x="1382091" y="95748"/>
                </a:lnTo>
                <a:lnTo>
                  <a:pt x="1396316" y="105864"/>
                </a:lnTo>
                <a:lnTo>
                  <a:pt x="1396316" y="85632"/>
                </a:lnTo>
                <a:close/>
              </a:path>
              <a:path w="1420495" h="191770">
                <a:moveTo>
                  <a:pt x="1401179" y="85632"/>
                </a:moveTo>
                <a:lnTo>
                  <a:pt x="1396316" y="85632"/>
                </a:lnTo>
                <a:lnTo>
                  <a:pt x="1396316" y="105864"/>
                </a:lnTo>
                <a:lnTo>
                  <a:pt x="1401179" y="105864"/>
                </a:lnTo>
                <a:lnTo>
                  <a:pt x="1401179" y="85632"/>
                </a:lnTo>
                <a:close/>
              </a:path>
              <a:path w="1420495" h="191770">
                <a:moveTo>
                  <a:pt x="1285646" y="0"/>
                </a:moveTo>
                <a:lnTo>
                  <a:pt x="1279741" y="1882"/>
                </a:lnTo>
                <a:lnTo>
                  <a:pt x="1277059" y="7292"/>
                </a:lnTo>
                <a:lnTo>
                  <a:pt x="1274376" y="12939"/>
                </a:lnTo>
                <a:lnTo>
                  <a:pt x="1275939" y="20231"/>
                </a:lnTo>
                <a:lnTo>
                  <a:pt x="1382091" y="95748"/>
                </a:lnTo>
                <a:lnTo>
                  <a:pt x="1396316" y="85632"/>
                </a:lnTo>
                <a:lnTo>
                  <a:pt x="1401179" y="85632"/>
                </a:lnTo>
                <a:lnTo>
                  <a:pt x="1401179" y="83986"/>
                </a:lnTo>
                <a:lnTo>
                  <a:pt x="1403775" y="83986"/>
                </a:lnTo>
                <a:lnTo>
                  <a:pt x="128564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588413" y="2661962"/>
            <a:ext cx="1699260" cy="295275"/>
          </a:xfrm>
          <a:custGeom>
            <a:avLst/>
            <a:gdLst/>
            <a:ahLst/>
            <a:cxnLst/>
            <a:rect l="l" t="t" r="r" b="b"/>
            <a:pathLst>
              <a:path w="1699260" h="295275">
                <a:moveTo>
                  <a:pt x="0" y="0"/>
                </a:moveTo>
                <a:lnTo>
                  <a:pt x="1699130" y="295245"/>
                </a:lnTo>
              </a:path>
            </a:pathLst>
          </a:custGeom>
          <a:ln w="17551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567186" y="2852519"/>
            <a:ext cx="1080135" cy="107314"/>
          </a:xfrm>
          <a:custGeom>
            <a:avLst/>
            <a:gdLst/>
            <a:ahLst/>
            <a:cxnLst/>
            <a:rect l="l" t="t" r="r" b="b"/>
            <a:pathLst>
              <a:path w="1080135" h="107314">
                <a:moveTo>
                  <a:pt x="0" y="0"/>
                </a:moveTo>
                <a:lnTo>
                  <a:pt x="1079686" y="107041"/>
                </a:lnTo>
              </a:path>
            </a:pathLst>
          </a:custGeom>
          <a:ln w="17613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599991" y="2960737"/>
            <a:ext cx="1687195" cy="402590"/>
          </a:xfrm>
          <a:custGeom>
            <a:avLst/>
            <a:gdLst/>
            <a:ahLst/>
            <a:cxnLst/>
            <a:rect l="l" t="t" r="r" b="b"/>
            <a:pathLst>
              <a:path w="1687195" h="402589">
                <a:moveTo>
                  <a:pt x="0" y="402286"/>
                </a:moveTo>
                <a:lnTo>
                  <a:pt x="1686587" y="0"/>
                </a:lnTo>
              </a:path>
            </a:pathLst>
          </a:custGeom>
          <a:ln w="17473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190872" y="2896979"/>
            <a:ext cx="111328" cy="12633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944220" y="2586210"/>
            <a:ext cx="1456055" cy="191770"/>
          </a:xfrm>
          <a:custGeom>
            <a:avLst/>
            <a:gdLst/>
            <a:ahLst/>
            <a:cxnLst/>
            <a:rect l="l" t="t" r="r" b="b"/>
            <a:pathLst>
              <a:path w="1456054" h="191769">
                <a:moveTo>
                  <a:pt x="1417665" y="95631"/>
                </a:moveTo>
                <a:lnTo>
                  <a:pt x="1311640" y="171030"/>
                </a:lnTo>
                <a:lnTo>
                  <a:pt x="1310096" y="178323"/>
                </a:lnTo>
                <a:lnTo>
                  <a:pt x="1315499" y="189615"/>
                </a:lnTo>
                <a:lnTo>
                  <a:pt x="1321288" y="191497"/>
                </a:lnTo>
                <a:lnTo>
                  <a:pt x="1439436" y="107511"/>
                </a:lnTo>
                <a:lnTo>
                  <a:pt x="1436879" y="107511"/>
                </a:lnTo>
                <a:lnTo>
                  <a:pt x="1436879" y="105864"/>
                </a:lnTo>
                <a:lnTo>
                  <a:pt x="1432055" y="105864"/>
                </a:lnTo>
                <a:lnTo>
                  <a:pt x="1417665" y="95631"/>
                </a:lnTo>
                <a:close/>
              </a:path>
              <a:path w="1456054" h="191769">
                <a:moveTo>
                  <a:pt x="1401289" y="83986"/>
                </a:moveTo>
                <a:lnTo>
                  <a:pt x="0" y="83986"/>
                </a:lnTo>
                <a:lnTo>
                  <a:pt x="0" y="107511"/>
                </a:lnTo>
                <a:lnTo>
                  <a:pt x="1400959" y="107511"/>
                </a:lnTo>
                <a:lnTo>
                  <a:pt x="1417665" y="95631"/>
                </a:lnTo>
                <a:lnTo>
                  <a:pt x="1401289" y="83986"/>
                </a:lnTo>
                <a:close/>
              </a:path>
              <a:path w="1456054" h="191769">
                <a:moveTo>
                  <a:pt x="1439478" y="83986"/>
                </a:moveTo>
                <a:lnTo>
                  <a:pt x="1436879" y="83986"/>
                </a:lnTo>
                <a:lnTo>
                  <a:pt x="1436879" y="107511"/>
                </a:lnTo>
                <a:lnTo>
                  <a:pt x="1439436" y="107511"/>
                </a:lnTo>
                <a:lnTo>
                  <a:pt x="1455984" y="95748"/>
                </a:lnTo>
                <a:lnTo>
                  <a:pt x="1439478" y="83986"/>
                </a:lnTo>
                <a:close/>
              </a:path>
              <a:path w="1456054" h="191769">
                <a:moveTo>
                  <a:pt x="1432055" y="85397"/>
                </a:moveTo>
                <a:lnTo>
                  <a:pt x="1417665" y="95631"/>
                </a:lnTo>
                <a:lnTo>
                  <a:pt x="1432055" y="105864"/>
                </a:lnTo>
                <a:lnTo>
                  <a:pt x="1432055" y="85397"/>
                </a:lnTo>
                <a:close/>
              </a:path>
              <a:path w="1456054" h="191769">
                <a:moveTo>
                  <a:pt x="1436879" y="85397"/>
                </a:moveTo>
                <a:lnTo>
                  <a:pt x="1432055" y="85397"/>
                </a:lnTo>
                <a:lnTo>
                  <a:pt x="1432055" y="105864"/>
                </a:lnTo>
                <a:lnTo>
                  <a:pt x="1436879" y="105864"/>
                </a:lnTo>
                <a:lnTo>
                  <a:pt x="1436879" y="85397"/>
                </a:lnTo>
                <a:close/>
              </a:path>
              <a:path w="1456054" h="191769">
                <a:moveTo>
                  <a:pt x="1321288" y="0"/>
                </a:moveTo>
                <a:lnTo>
                  <a:pt x="1315499" y="1882"/>
                </a:lnTo>
                <a:lnTo>
                  <a:pt x="1312797" y="7292"/>
                </a:lnTo>
                <a:lnTo>
                  <a:pt x="1310096" y="12939"/>
                </a:lnTo>
                <a:lnTo>
                  <a:pt x="1311640" y="20231"/>
                </a:lnTo>
                <a:lnTo>
                  <a:pt x="1417665" y="95631"/>
                </a:lnTo>
                <a:lnTo>
                  <a:pt x="1432055" y="85397"/>
                </a:lnTo>
                <a:lnTo>
                  <a:pt x="1436879" y="85397"/>
                </a:lnTo>
                <a:lnTo>
                  <a:pt x="1436879" y="83986"/>
                </a:lnTo>
                <a:lnTo>
                  <a:pt x="1439478" y="83986"/>
                </a:lnTo>
                <a:lnTo>
                  <a:pt x="1325920" y="3058"/>
                </a:lnTo>
                <a:lnTo>
                  <a:pt x="13212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947114" y="2946151"/>
            <a:ext cx="1409700" cy="191770"/>
          </a:xfrm>
          <a:custGeom>
            <a:avLst/>
            <a:gdLst/>
            <a:ahLst/>
            <a:cxnLst/>
            <a:rect l="l" t="t" r="r" b="b"/>
            <a:pathLst>
              <a:path w="1409700" h="191769">
                <a:moveTo>
                  <a:pt x="1371516" y="95748"/>
                </a:moveTo>
                <a:lnTo>
                  <a:pt x="1269957" y="167972"/>
                </a:lnTo>
                <a:lnTo>
                  <a:pt x="1265326" y="171030"/>
                </a:lnTo>
                <a:lnTo>
                  <a:pt x="1263782" y="178323"/>
                </a:lnTo>
                <a:lnTo>
                  <a:pt x="1269185" y="189615"/>
                </a:lnTo>
                <a:lnTo>
                  <a:pt x="1274975" y="191497"/>
                </a:lnTo>
                <a:lnTo>
                  <a:pt x="1393123" y="107511"/>
                </a:lnTo>
                <a:lnTo>
                  <a:pt x="1390566" y="107511"/>
                </a:lnTo>
                <a:lnTo>
                  <a:pt x="1390566" y="105864"/>
                </a:lnTo>
                <a:lnTo>
                  <a:pt x="1385741" y="105864"/>
                </a:lnTo>
                <a:lnTo>
                  <a:pt x="1371516" y="95748"/>
                </a:lnTo>
                <a:close/>
              </a:path>
              <a:path w="1409700" h="191769">
                <a:moveTo>
                  <a:pt x="1354976" y="83986"/>
                </a:moveTo>
                <a:lnTo>
                  <a:pt x="0" y="83986"/>
                </a:lnTo>
                <a:lnTo>
                  <a:pt x="0" y="107511"/>
                </a:lnTo>
                <a:lnTo>
                  <a:pt x="1354976" y="107511"/>
                </a:lnTo>
                <a:lnTo>
                  <a:pt x="1371516" y="95748"/>
                </a:lnTo>
                <a:lnTo>
                  <a:pt x="1354976" y="83986"/>
                </a:lnTo>
                <a:close/>
              </a:path>
              <a:path w="1409700" h="191769">
                <a:moveTo>
                  <a:pt x="1393122" y="83986"/>
                </a:moveTo>
                <a:lnTo>
                  <a:pt x="1390566" y="83986"/>
                </a:lnTo>
                <a:lnTo>
                  <a:pt x="1390566" y="107511"/>
                </a:lnTo>
                <a:lnTo>
                  <a:pt x="1393123" y="107511"/>
                </a:lnTo>
                <a:lnTo>
                  <a:pt x="1409670" y="95748"/>
                </a:lnTo>
                <a:lnTo>
                  <a:pt x="1393122" y="83986"/>
                </a:lnTo>
                <a:close/>
              </a:path>
              <a:path w="1409700" h="191769">
                <a:moveTo>
                  <a:pt x="1385741" y="85632"/>
                </a:moveTo>
                <a:lnTo>
                  <a:pt x="1371516" y="95748"/>
                </a:lnTo>
                <a:lnTo>
                  <a:pt x="1385741" y="105864"/>
                </a:lnTo>
                <a:lnTo>
                  <a:pt x="1385741" y="85632"/>
                </a:lnTo>
                <a:close/>
              </a:path>
              <a:path w="1409700" h="191769">
                <a:moveTo>
                  <a:pt x="1390566" y="85632"/>
                </a:moveTo>
                <a:lnTo>
                  <a:pt x="1385741" y="85632"/>
                </a:lnTo>
                <a:lnTo>
                  <a:pt x="1385741" y="105864"/>
                </a:lnTo>
                <a:lnTo>
                  <a:pt x="1390566" y="105864"/>
                </a:lnTo>
                <a:lnTo>
                  <a:pt x="1390566" y="85632"/>
                </a:lnTo>
                <a:close/>
              </a:path>
              <a:path w="1409700" h="191769">
                <a:moveTo>
                  <a:pt x="1274975" y="0"/>
                </a:moveTo>
                <a:lnTo>
                  <a:pt x="1269185" y="1882"/>
                </a:lnTo>
                <a:lnTo>
                  <a:pt x="1266484" y="7292"/>
                </a:lnTo>
                <a:lnTo>
                  <a:pt x="1263782" y="12939"/>
                </a:lnTo>
                <a:lnTo>
                  <a:pt x="1265326" y="20231"/>
                </a:lnTo>
                <a:lnTo>
                  <a:pt x="1371516" y="95748"/>
                </a:lnTo>
                <a:lnTo>
                  <a:pt x="1385741" y="85632"/>
                </a:lnTo>
                <a:lnTo>
                  <a:pt x="1390566" y="85632"/>
                </a:lnTo>
                <a:lnTo>
                  <a:pt x="1390566" y="83986"/>
                </a:lnTo>
                <a:lnTo>
                  <a:pt x="1393122" y="83986"/>
                </a:lnTo>
                <a:lnTo>
                  <a:pt x="12749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934571" y="3186111"/>
            <a:ext cx="1433195" cy="191770"/>
          </a:xfrm>
          <a:custGeom>
            <a:avLst/>
            <a:gdLst/>
            <a:ahLst/>
            <a:cxnLst/>
            <a:rect l="l" t="t" r="r" b="b"/>
            <a:pathLst>
              <a:path w="1433195" h="191770">
                <a:moveTo>
                  <a:pt x="1394508" y="95631"/>
                </a:moveTo>
                <a:lnTo>
                  <a:pt x="1288483" y="171030"/>
                </a:lnTo>
                <a:lnTo>
                  <a:pt x="1286939" y="178323"/>
                </a:lnTo>
                <a:lnTo>
                  <a:pt x="1292342" y="189615"/>
                </a:lnTo>
                <a:lnTo>
                  <a:pt x="1298131" y="191497"/>
                </a:lnTo>
                <a:lnTo>
                  <a:pt x="1416279" y="107511"/>
                </a:lnTo>
                <a:lnTo>
                  <a:pt x="1413722" y="107511"/>
                </a:lnTo>
                <a:lnTo>
                  <a:pt x="1413722" y="105864"/>
                </a:lnTo>
                <a:lnTo>
                  <a:pt x="1408898" y="105864"/>
                </a:lnTo>
                <a:lnTo>
                  <a:pt x="1394508" y="95631"/>
                </a:lnTo>
                <a:close/>
              </a:path>
              <a:path w="1433195" h="191770">
                <a:moveTo>
                  <a:pt x="1378133" y="83986"/>
                </a:moveTo>
                <a:lnTo>
                  <a:pt x="0" y="83986"/>
                </a:lnTo>
                <a:lnTo>
                  <a:pt x="0" y="107511"/>
                </a:lnTo>
                <a:lnTo>
                  <a:pt x="1377802" y="107511"/>
                </a:lnTo>
                <a:lnTo>
                  <a:pt x="1394508" y="95631"/>
                </a:lnTo>
                <a:lnTo>
                  <a:pt x="1378133" y="83986"/>
                </a:lnTo>
                <a:close/>
              </a:path>
              <a:path w="1433195" h="191770">
                <a:moveTo>
                  <a:pt x="1416321" y="83986"/>
                </a:moveTo>
                <a:lnTo>
                  <a:pt x="1413722" y="83986"/>
                </a:lnTo>
                <a:lnTo>
                  <a:pt x="1413722" y="107511"/>
                </a:lnTo>
                <a:lnTo>
                  <a:pt x="1416279" y="107511"/>
                </a:lnTo>
                <a:lnTo>
                  <a:pt x="1432827" y="95748"/>
                </a:lnTo>
                <a:lnTo>
                  <a:pt x="1416321" y="83986"/>
                </a:lnTo>
                <a:close/>
              </a:path>
              <a:path w="1433195" h="191770">
                <a:moveTo>
                  <a:pt x="1408898" y="85397"/>
                </a:moveTo>
                <a:lnTo>
                  <a:pt x="1394508" y="95631"/>
                </a:lnTo>
                <a:lnTo>
                  <a:pt x="1408898" y="105864"/>
                </a:lnTo>
                <a:lnTo>
                  <a:pt x="1408898" y="85397"/>
                </a:lnTo>
                <a:close/>
              </a:path>
              <a:path w="1433195" h="191770">
                <a:moveTo>
                  <a:pt x="1413722" y="85397"/>
                </a:moveTo>
                <a:lnTo>
                  <a:pt x="1408898" y="85397"/>
                </a:lnTo>
                <a:lnTo>
                  <a:pt x="1408898" y="105864"/>
                </a:lnTo>
                <a:lnTo>
                  <a:pt x="1413722" y="105864"/>
                </a:lnTo>
                <a:lnTo>
                  <a:pt x="1413722" y="85397"/>
                </a:lnTo>
                <a:close/>
              </a:path>
              <a:path w="1433195" h="191770">
                <a:moveTo>
                  <a:pt x="1298131" y="0"/>
                </a:moveTo>
                <a:lnTo>
                  <a:pt x="1292342" y="1882"/>
                </a:lnTo>
                <a:lnTo>
                  <a:pt x="1289641" y="7292"/>
                </a:lnTo>
                <a:lnTo>
                  <a:pt x="1286939" y="12939"/>
                </a:lnTo>
                <a:lnTo>
                  <a:pt x="1288483" y="20231"/>
                </a:lnTo>
                <a:lnTo>
                  <a:pt x="1394508" y="95631"/>
                </a:lnTo>
                <a:lnTo>
                  <a:pt x="1408898" y="85397"/>
                </a:lnTo>
                <a:lnTo>
                  <a:pt x="1413722" y="85397"/>
                </a:lnTo>
                <a:lnTo>
                  <a:pt x="1413722" y="83986"/>
                </a:lnTo>
                <a:lnTo>
                  <a:pt x="1416321" y="83986"/>
                </a:lnTo>
                <a:lnTo>
                  <a:pt x="1302763" y="3058"/>
                </a:lnTo>
                <a:lnTo>
                  <a:pt x="12981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358715" y="2852519"/>
            <a:ext cx="866775" cy="104775"/>
          </a:xfrm>
          <a:custGeom>
            <a:avLst/>
            <a:gdLst/>
            <a:ahLst/>
            <a:cxnLst/>
            <a:rect l="l" t="t" r="r" b="b"/>
            <a:pathLst>
              <a:path w="866775" h="104775">
                <a:moveTo>
                  <a:pt x="0" y="0"/>
                </a:moveTo>
                <a:lnTo>
                  <a:pt x="866450" y="104688"/>
                </a:lnTo>
              </a:path>
            </a:pathLst>
          </a:custGeom>
          <a:ln w="17598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369328" y="2957208"/>
            <a:ext cx="855344" cy="96520"/>
          </a:xfrm>
          <a:custGeom>
            <a:avLst/>
            <a:gdLst/>
            <a:ahLst/>
            <a:cxnLst/>
            <a:rect l="l" t="t" r="r" b="b"/>
            <a:pathLst>
              <a:path w="855345" h="96519">
                <a:moveTo>
                  <a:pt x="0" y="96454"/>
                </a:moveTo>
                <a:lnTo>
                  <a:pt x="854872" y="0"/>
                </a:lnTo>
              </a:path>
            </a:pathLst>
          </a:custGeom>
          <a:ln w="17604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7149058" y="2884343"/>
            <a:ext cx="110723" cy="1386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403099" y="2676077"/>
            <a:ext cx="1266190" cy="243840"/>
          </a:xfrm>
          <a:custGeom>
            <a:avLst/>
            <a:gdLst/>
            <a:ahLst/>
            <a:cxnLst/>
            <a:rect l="l" t="t" r="r" b="b"/>
            <a:pathLst>
              <a:path w="1266190" h="243839">
                <a:moveTo>
                  <a:pt x="0" y="0"/>
                </a:moveTo>
                <a:lnTo>
                  <a:pt x="1265905" y="243489"/>
                </a:lnTo>
              </a:path>
            </a:pathLst>
          </a:custGeom>
          <a:ln w="17531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358715" y="2960737"/>
            <a:ext cx="1311275" cy="327025"/>
          </a:xfrm>
          <a:custGeom>
            <a:avLst/>
            <a:gdLst/>
            <a:ahLst/>
            <a:cxnLst/>
            <a:rect l="l" t="t" r="r" b="b"/>
            <a:pathLst>
              <a:path w="1311275" h="327025">
                <a:moveTo>
                  <a:pt x="0" y="327005"/>
                </a:moveTo>
                <a:lnTo>
                  <a:pt x="1311254" y="0"/>
                </a:lnTo>
              </a:path>
            </a:pathLst>
          </a:custGeom>
          <a:ln w="17458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7593862" y="2871403"/>
            <a:ext cx="110723" cy="1386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590725" y="2896979"/>
            <a:ext cx="111328" cy="12633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947114" y="2769709"/>
            <a:ext cx="1409700" cy="191770"/>
          </a:xfrm>
          <a:custGeom>
            <a:avLst/>
            <a:gdLst/>
            <a:ahLst/>
            <a:cxnLst/>
            <a:rect l="l" t="t" r="r" b="b"/>
            <a:pathLst>
              <a:path w="1409700" h="191769">
                <a:moveTo>
                  <a:pt x="1371516" y="95748"/>
                </a:moveTo>
                <a:lnTo>
                  <a:pt x="1269957" y="167972"/>
                </a:lnTo>
                <a:lnTo>
                  <a:pt x="1265326" y="171030"/>
                </a:lnTo>
                <a:lnTo>
                  <a:pt x="1263782" y="178323"/>
                </a:lnTo>
                <a:lnTo>
                  <a:pt x="1269185" y="189615"/>
                </a:lnTo>
                <a:lnTo>
                  <a:pt x="1274975" y="191497"/>
                </a:lnTo>
                <a:lnTo>
                  <a:pt x="1393123" y="107511"/>
                </a:lnTo>
                <a:lnTo>
                  <a:pt x="1390566" y="107511"/>
                </a:lnTo>
                <a:lnTo>
                  <a:pt x="1390566" y="105864"/>
                </a:lnTo>
                <a:lnTo>
                  <a:pt x="1385741" y="105864"/>
                </a:lnTo>
                <a:lnTo>
                  <a:pt x="1371516" y="95748"/>
                </a:lnTo>
                <a:close/>
              </a:path>
              <a:path w="1409700" h="191769">
                <a:moveTo>
                  <a:pt x="1354976" y="83986"/>
                </a:moveTo>
                <a:lnTo>
                  <a:pt x="0" y="83986"/>
                </a:lnTo>
                <a:lnTo>
                  <a:pt x="0" y="107511"/>
                </a:lnTo>
                <a:lnTo>
                  <a:pt x="1354976" y="107511"/>
                </a:lnTo>
                <a:lnTo>
                  <a:pt x="1371516" y="95748"/>
                </a:lnTo>
                <a:lnTo>
                  <a:pt x="1354976" y="83986"/>
                </a:lnTo>
                <a:close/>
              </a:path>
              <a:path w="1409700" h="191769">
                <a:moveTo>
                  <a:pt x="1393122" y="83986"/>
                </a:moveTo>
                <a:lnTo>
                  <a:pt x="1390566" y="83986"/>
                </a:lnTo>
                <a:lnTo>
                  <a:pt x="1390566" y="107511"/>
                </a:lnTo>
                <a:lnTo>
                  <a:pt x="1393123" y="107511"/>
                </a:lnTo>
                <a:lnTo>
                  <a:pt x="1409670" y="95748"/>
                </a:lnTo>
                <a:lnTo>
                  <a:pt x="1393122" y="83986"/>
                </a:lnTo>
                <a:close/>
              </a:path>
              <a:path w="1409700" h="191769">
                <a:moveTo>
                  <a:pt x="1385741" y="85632"/>
                </a:moveTo>
                <a:lnTo>
                  <a:pt x="1371516" y="95748"/>
                </a:lnTo>
                <a:lnTo>
                  <a:pt x="1385741" y="105864"/>
                </a:lnTo>
                <a:lnTo>
                  <a:pt x="1385741" y="85632"/>
                </a:lnTo>
                <a:close/>
              </a:path>
              <a:path w="1409700" h="191769">
                <a:moveTo>
                  <a:pt x="1390566" y="85632"/>
                </a:moveTo>
                <a:lnTo>
                  <a:pt x="1385741" y="85632"/>
                </a:lnTo>
                <a:lnTo>
                  <a:pt x="1385741" y="105864"/>
                </a:lnTo>
                <a:lnTo>
                  <a:pt x="1390566" y="105864"/>
                </a:lnTo>
                <a:lnTo>
                  <a:pt x="1390566" y="85632"/>
                </a:lnTo>
                <a:close/>
              </a:path>
              <a:path w="1409700" h="191769">
                <a:moveTo>
                  <a:pt x="1274975" y="0"/>
                </a:moveTo>
                <a:lnTo>
                  <a:pt x="1269185" y="1882"/>
                </a:lnTo>
                <a:lnTo>
                  <a:pt x="1266484" y="7292"/>
                </a:lnTo>
                <a:lnTo>
                  <a:pt x="1263782" y="12939"/>
                </a:lnTo>
                <a:lnTo>
                  <a:pt x="1265326" y="20231"/>
                </a:lnTo>
                <a:lnTo>
                  <a:pt x="1371516" y="95748"/>
                </a:lnTo>
                <a:lnTo>
                  <a:pt x="1385741" y="85632"/>
                </a:lnTo>
                <a:lnTo>
                  <a:pt x="1390566" y="85632"/>
                </a:lnTo>
                <a:lnTo>
                  <a:pt x="1390566" y="83986"/>
                </a:lnTo>
                <a:lnTo>
                  <a:pt x="1393122" y="83986"/>
                </a:lnTo>
                <a:lnTo>
                  <a:pt x="12749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600956" y="2960737"/>
            <a:ext cx="1046480" cy="142875"/>
          </a:xfrm>
          <a:custGeom>
            <a:avLst/>
            <a:gdLst/>
            <a:ahLst/>
            <a:cxnLst/>
            <a:rect l="l" t="t" r="r" b="b"/>
            <a:pathLst>
              <a:path w="1046480" h="142875">
                <a:moveTo>
                  <a:pt x="0" y="142329"/>
                </a:moveTo>
                <a:lnTo>
                  <a:pt x="1045915" y="0"/>
                </a:lnTo>
              </a:path>
            </a:pathLst>
          </a:custGeom>
          <a:ln w="17586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53490">
              <a:lnSpc>
                <a:spcPct val="100000"/>
              </a:lnSpc>
              <a:spcBef>
                <a:spcPts val="105"/>
              </a:spcBef>
            </a:pPr>
            <a:r>
              <a:rPr dirty="0" spc="-10"/>
              <a:t>Lecture</a:t>
            </a:r>
            <a:r>
              <a:rPr dirty="0"/>
              <a:t> </a:t>
            </a:r>
            <a:r>
              <a:rPr dirty="0" spc="-10"/>
              <a:t>ten(Astigmatism)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642"/>
            <a:ext cx="7442834" cy="2660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3200" spc="-10">
                <a:latin typeface="Calibri"/>
                <a:cs typeface="Calibri"/>
              </a:rPr>
              <a:t>Hyperopic astigmatism </a:t>
            </a:r>
            <a:r>
              <a:rPr dirty="0" sz="3200" spc="-5">
                <a:latin typeface="Calibri"/>
                <a:cs typeface="Calibri"/>
              </a:rPr>
              <a:t>(a) The </a:t>
            </a:r>
            <a:r>
              <a:rPr dirty="0" sz="3200" spc="-15">
                <a:latin typeface="Calibri"/>
                <a:cs typeface="Calibri"/>
              </a:rPr>
              <a:t>third </a:t>
            </a:r>
            <a:r>
              <a:rPr dirty="0" sz="3200">
                <a:latin typeface="Calibri"/>
                <a:cs typeface="Calibri"/>
              </a:rPr>
              <a:t>type </a:t>
            </a:r>
            <a:r>
              <a:rPr dirty="0" sz="3200" spc="-5">
                <a:latin typeface="Calibri"/>
                <a:cs typeface="Calibri"/>
              </a:rPr>
              <a:t>is  called </a:t>
            </a:r>
            <a:r>
              <a:rPr dirty="0" sz="3200">
                <a:latin typeface="Calibri"/>
                <a:cs typeface="Calibri"/>
              </a:rPr>
              <a:t>Simple </a:t>
            </a:r>
            <a:r>
              <a:rPr dirty="0" sz="3200" spc="-10">
                <a:latin typeface="Calibri"/>
                <a:cs typeface="Calibri"/>
              </a:rPr>
              <a:t>Hyperopic</a:t>
            </a:r>
            <a:r>
              <a:rPr dirty="0" sz="3200" spc="-2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Astigmatism.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4650">
              <a:latin typeface="Times New Roman"/>
              <a:cs typeface="Times New Roman"/>
            </a:endParaRPr>
          </a:p>
          <a:p>
            <a:pPr marL="355600" marR="544830" indent="-342900">
              <a:lnSpc>
                <a:spcPct val="100000"/>
              </a:lnSpc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dirty="0"/>
              <a:t>	</a:t>
            </a:r>
            <a:r>
              <a:rPr dirty="0" sz="3200" spc="-5">
                <a:latin typeface="Calibri"/>
                <a:cs typeface="Calibri"/>
              </a:rPr>
              <a:t>(b) The </a:t>
            </a:r>
            <a:r>
              <a:rPr dirty="0" sz="3200" spc="-20">
                <a:latin typeface="Calibri"/>
                <a:cs typeface="Calibri"/>
              </a:rPr>
              <a:t>fourth </a:t>
            </a:r>
            <a:r>
              <a:rPr dirty="0" sz="3200">
                <a:latin typeface="Calibri"/>
                <a:cs typeface="Calibri"/>
              </a:rPr>
              <a:t>type is </a:t>
            </a:r>
            <a:r>
              <a:rPr dirty="0" sz="3200" spc="-5">
                <a:latin typeface="Calibri"/>
                <a:cs typeface="Calibri"/>
              </a:rPr>
              <a:t>called Compound  </a:t>
            </a:r>
            <a:r>
              <a:rPr dirty="0" sz="3200" spc="-10">
                <a:latin typeface="Calibri"/>
                <a:cs typeface="Calibri"/>
              </a:rPr>
              <a:t>Hyperopic Astigmatism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53490">
              <a:lnSpc>
                <a:spcPct val="100000"/>
              </a:lnSpc>
              <a:spcBef>
                <a:spcPts val="105"/>
              </a:spcBef>
            </a:pPr>
            <a:r>
              <a:rPr dirty="0" spc="-10"/>
              <a:t>Lecture</a:t>
            </a:r>
            <a:r>
              <a:rPr dirty="0"/>
              <a:t> </a:t>
            </a:r>
            <a:r>
              <a:rPr dirty="0" spc="-10"/>
              <a:t>ten(Astigmatism)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00412" y="5167133"/>
            <a:ext cx="3091180" cy="2921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750" spc="-20">
                <a:latin typeface="Times New Roman"/>
                <a:cs typeface="Times New Roman"/>
              </a:rPr>
              <a:t>(a) </a:t>
            </a:r>
            <a:r>
              <a:rPr dirty="0" sz="1750" spc="-15">
                <a:latin typeface="Times New Roman"/>
                <a:cs typeface="Times New Roman"/>
              </a:rPr>
              <a:t>Simple Hyperopic</a:t>
            </a:r>
            <a:r>
              <a:rPr dirty="0" sz="1750" spc="-45">
                <a:latin typeface="Times New Roman"/>
                <a:cs typeface="Times New Roman"/>
              </a:rPr>
              <a:t> </a:t>
            </a:r>
            <a:r>
              <a:rPr dirty="0" sz="1750" spc="-15">
                <a:latin typeface="Times New Roman"/>
                <a:cs typeface="Times New Roman"/>
              </a:rPr>
              <a:t>Astigmatism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06620" y="5167133"/>
            <a:ext cx="3457575" cy="2921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750" spc="-15">
                <a:latin typeface="Times New Roman"/>
                <a:cs typeface="Times New Roman"/>
              </a:rPr>
              <a:t>(b) </a:t>
            </a:r>
            <a:r>
              <a:rPr dirty="0" sz="1750" spc="-20">
                <a:latin typeface="Times New Roman"/>
                <a:cs typeface="Times New Roman"/>
              </a:rPr>
              <a:t>Compound </a:t>
            </a:r>
            <a:r>
              <a:rPr dirty="0" sz="1750" spc="-15">
                <a:latin typeface="Times New Roman"/>
                <a:cs typeface="Times New Roman"/>
              </a:rPr>
              <a:t>Hyperopic</a:t>
            </a:r>
            <a:r>
              <a:rPr dirty="0" sz="1750" spc="-25">
                <a:latin typeface="Times New Roman"/>
                <a:cs typeface="Times New Roman"/>
              </a:rPr>
              <a:t> </a:t>
            </a:r>
            <a:r>
              <a:rPr dirty="0" sz="1750" spc="-15">
                <a:latin typeface="Times New Roman"/>
                <a:cs typeface="Times New Roman"/>
              </a:rPr>
              <a:t>Astigmatism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92466" y="5789498"/>
            <a:ext cx="1716405" cy="2921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750" spc="-20">
                <a:latin typeface="Cambria Math"/>
                <a:cs typeface="Cambria Math"/>
              </a:rPr>
              <a:t>0.00 </a:t>
            </a:r>
            <a:r>
              <a:rPr dirty="0" sz="1750" spc="-25">
                <a:latin typeface="Cambria Math"/>
                <a:cs typeface="Cambria Math"/>
              </a:rPr>
              <a:t>+ </a:t>
            </a:r>
            <a:r>
              <a:rPr dirty="0" sz="1750" spc="-20">
                <a:latin typeface="Cambria Math"/>
                <a:cs typeface="Cambria Math"/>
              </a:rPr>
              <a:t>0.50 ×</a:t>
            </a:r>
            <a:r>
              <a:rPr dirty="0" sz="1750" spc="-5">
                <a:latin typeface="Cambria Math"/>
                <a:cs typeface="Cambria Math"/>
              </a:rPr>
              <a:t> </a:t>
            </a:r>
            <a:r>
              <a:rPr dirty="0" sz="1750" spc="-30">
                <a:latin typeface="Cambria Math"/>
                <a:cs typeface="Cambria Math"/>
              </a:rPr>
              <a:t>180</a:t>
            </a:r>
            <a:endParaRPr sz="175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37440" y="5789498"/>
            <a:ext cx="1839595" cy="2921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750" spc="-20">
                <a:latin typeface="Times New Roman"/>
                <a:cs typeface="Times New Roman"/>
              </a:rPr>
              <a:t>+</a:t>
            </a:r>
            <a:r>
              <a:rPr dirty="0" sz="1750" spc="-20">
                <a:latin typeface="Cambria Math"/>
                <a:cs typeface="Cambria Math"/>
              </a:rPr>
              <a:t>2.50 </a:t>
            </a:r>
            <a:r>
              <a:rPr dirty="0" sz="1750" spc="-25">
                <a:latin typeface="Cambria Math"/>
                <a:cs typeface="Cambria Math"/>
              </a:rPr>
              <a:t>+ </a:t>
            </a:r>
            <a:r>
              <a:rPr dirty="0" sz="1750" spc="-20">
                <a:latin typeface="Cambria Math"/>
                <a:cs typeface="Cambria Math"/>
              </a:rPr>
              <a:t>0.50 ×</a:t>
            </a:r>
            <a:r>
              <a:rPr dirty="0" sz="1750" spc="-5">
                <a:latin typeface="Cambria Math"/>
                <a:cs typeface="Cambria Math"/>
              </a:rPr>
              <a:t> </a:t>
            </a:r>
            <a:r>
              <a:rPr dirty="0" sz="1750" spc="-30">
                <a:latin typeface="Cambria Math"/>
                <a:cs typeface="Cambria Math"/>
              </a:rPr>
              <a:t>180</a:t>
            </a:r>
            <a:endParaRPr sz="175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598970" y="2582152"/>
            <a:ext cx="2266910" cy="22600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635379" y="2582096"/>
            <a:ext cx="2193284" cy="22596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68447" y="3344281"/>
            <a:ext cx="1269365" cy="151130"/>
          </a:xfrm>
          <a:custGeom>
            <a:avLst/>
            <a:gdLst/>
            <a:ahLst/>
            <a:cxnLst/>
            <a:rect l="l" t="t" r="r" b="b"/>
            <a:pathLst>
              <a:path w="1269364" h="151129">
                <a:moveTo>
                  <a:pt x="1233095" y="75426"/>
                </a:moveTo>
                <a:lnTo>
                  <a:pt x="1132982" y="134749"/>
                </a:lnTo>
                <a:lnTo>
                  <a:pt x="1131524" y="140487"/>
                </a:lnTo>
                <a:lnTo>
                  <a:pt x="1136591" y="149371"/>
                </a:lnTo>
                <a:lnTo>
                  <a:pt x="1142167" y="150852"/>
                </a:lnTo>
                <a:lnTo>
                  <a:pt x="1253768" y="84588"/>
                </a:lnTo>
                <a:lnTo>
                  <a:pt x="1251276" y="84588"/>
                </a:lnTo>
                <a:lnTo>
                  <a:pt x="1251276" y="83477"/>
                </a:lnTo>
                <a:lnTo>
                  <a:pt x="1246683" y="83477"/>
                </a:lnTo>
                <a:lnTo>
                  <a:pt x="1233095" y="75426"/>
                </a:lnTo>
                <a:close/>
              </a:path>
              <a:path w="1269364" h="151129">
                <a:moveTo>
                  <a:pt x="1217321" y="66078"/>
                </a:moveTo>
                <a:lnTo>
                  <a:pt x="0" y="66078"/>
                </a:lnTo>
                <a:lnTo>
                  <a:pt x="0" y="84588"/>
                </a:lnTo>
                <a:lnTo>
                  <a:pt x="1217633" y="84588"/>
                </a:lnTo>
                <a:lnTo>
                  <a:pt x="1233095" y="75426"/>
                </a:lnTo>
                <a:lnTo>
                  <a:pt x="1217321" y="66078"/>
                </a:lnTo>
                <a:close/>
              </a:path>
              <a:path w="1269364" h="151129">
                <a:moveTo>
                  <a:pt x="1253727" y="66078"/>
                </a:moveTo>
                <a:lnTo>
                  <a:pt x="1251276" y="66078"/>
                </a:lnTo>
                <a:lnTo>
                  <a:pt x="1251276" y="84588"/>
                </a:lnTo>
                <a:lnTo>
                  <a:pt x="1253768" y="84588"/>
                </a:lnTo>
                <a:lnTo>
                  <a:pt x="1269354" y="75333"/>
                </a:lnTo>
                <a:lnTo>
                  <a:pt x="1253727" y="66078"/>
                </a:lnTo>
                <a:close/>
              </a:path>
              <a:path w="1269364" h="151129">
                <a:moveTo>
                  <a:pt x="1246683" y="67374"/>
                </a:moveTo>
                <a:lnTo>
                  <a:pt x="1233095" y="75426"/>
                </a:lnTo>
                <a:lnTo>
                  <a:pt x="1246683" y="83477"/>
                </a:lnTo>
                <a:lnTo>
                  <a:pt x="1246683" y="67374"/>
                </a:lnTo>
                <a:close/>
              </a:path>
              <a:path w="1269364" h="151129">
                <a:moveTo>
                  <a:pt x="1251276" y="67374"/>
                </a:moveTo>
                <a:lnTo>
                  <a:pt x="1246683" y="67374"/>
                </a:lnTo>
                <a:lnTo>
                  <a:pt x="1246683" y="83477"/>
                </a:lnTo>
                <a:lnTo>
                  <a:pt x="1251276" y="83477"/>
                </a:lnTo>
                <a:lnTo>
                  <a:pt x="1251276" y="67374"/>
                </a:lnTo>
                <a:close/>
              </a:path>
              <a:path w="1269364" h="151129">
                <a:moveTo>
                  <a:pt x="1142167" y="0"/>
                </a:moveTo>
                <a:lnTo>
                  <a:pt x="1136591" y="1480"/>
                </a:lnTo>
                <a:lnTo>
                  <a:pt x="1131524" y="10365"/>
                </a:lnTo>
                <a:lnTo>
                  <a:pt x="1132982" y="16103"/>
                </a:lnTo>
                <a:lnTo>
                  <a:pt x="1233095" y="75426"/>
                </a:lnTo>
                <a:lnTo>
                  <a:pt x="1246683" y="67374"/>
                </a:lnTo>
                <a:lnTo>
                  <a:pt x="1251276" y="67374"/>
                </a:lnTo>
                <a:lnTo>
                  <a:pt x="1251276" y="66078"/>
                </a:lnTo>
                <a:lnTo>
                  <a:pt x="1253727" y="66078"/>
                </a:lnTo>
                <a:lnTo>
                  <a:pt x="11421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77559" y="3534929"/>
            <a:ext cx="1217930" cy="151130"/>
          </a:xfrm>
          <a:custGeom>
            <a:avLst/>
            <a:gdLst/>
            <a:ahLst/>
            <a:cxnLst/>
            <a:rect l="l" t="t" r="r" b="b"/>
            <a:pathLst>
              <a:path w="1217930" h="151129">
                <a:moveTo>
                  <a:pt x="1181156" y="75426"/>
                </a:moveTo>
                <a:lnTo>
                  <a:pt x="1081043" y="134749"/>
                </a:lnTo>
                <a:lnTo>
                  <a:pt x="1079585" y="140487"/>
                </a:lnTo>
                <a:lnTo>
                  <a:pt x="1084652" y="149371"/>
                </a:lnTo>
                <a:lnTo>
                  <a:pt x="1090228" y="150852"/>
                </a:lnTo>
                <a:lnTo>
                  <a:pt x="1201829" y="84588"/>
                </a:lnTo>
                <a:lnTo>
                  <a:pt x="1199337" y="84588"/>
                </a:lnTo>
                <a:lnTo>
                  <a:pt x="1199337" y="83477"/>
                </a:lnTo>
                <a:lnTo>
                  <a:pt x="1194744" y="83477"/>
                </a:lnTo>
                <a:lnTo>
                  <a:pt x="1181156" y="75426"/>
                </a:lnTo>
                <a:close/>
              </a:path>
              <a:path w="1217930" h="151129">
                <a:moveTo>
                  <a:pt x="1165382" y="66078"/>
                </a:moveTo>
                <a:lnTo>
                  <a:pt x="0" y="66078"/>
                </a:lnTo>
                <a:lnTo>
                  <a:pt x="0" y="84588"/>
                </a:lnTo>
                <a:lnTo>
                  <a:pt x="1165694" y="84588"/>
                </a:lnTo>
                <a:lnTo>
                  <a:pt x="1181156" y="75426"/>
                </a:lnTo>
                <a:lnTo>
                  <a:pt x="1165382" y="66078"/>
                </a:lnTo>
                <a:close/>
              </a:path>
              <a:path w="1217930" h="151129">
                <a:moveTo>
                  <a:pt x="1201788" y="66078"/>
                </a:moveTo>
                <a:lnTo>
                  <a:pt x="1199337" y="66078"/>
                </a:lnTo>
                <a:lnTo>
                  <a:pt x="1199337" y="84588"/>
                </a:lnTo>
                <a:lnTo>
                  <a:pt x="1201829" y="84588"/>
                </a:lnTo>
                <a:lnTo>
                  <a:pt x="1217415" y="75333"/>
                </a:lnTo>
                <a:lnTo>
                  <a:pt x="1201788" y="66078"/>
                </a:lnTo>
                <a:close/>
              </a:path>
              <a:path w="1217930" h="151129">
                <a:moveTo>
                  <a:pt x="1194744" y="67374"/>
                </a:moveTo>
                <a:lnTo>
                  <a:pt x="1181156" y="75426"/>
                </a:lnTo>
                <a:lnTo>
                  <a:pt x="1194744" y="83477"/>
                </a:lnTo>
                <a:lnTo>
                  <a:pt x="1194744" y="67374"/>
                </a:lnTo>
                <a:close/>
              </a:path>
              <a:path w="1217930" h="151129">
                <a:moveTo>
                  <a:pt x="1199337" y="67374"/>
                </a:moveTo>
                <a:lnTo>
                  <a:pt x="1194744" y="67374"/>
                </a:lnTo>
                <a:lnTo>
                  <a:pt x="1194744" y="83477"/>
                </a:lnTo>
                <a:lnTo>
                  <a:pt x="1199337" y="83477"/>
                </a:lnTo>
                <a:lnTo>
                  <a:pt x="1199337" y="67374"/>
                </a:lnTo>
                <a:close/>
              </a:path>
              <a:path w="1217930" h="151129">
                <a:moveTo>
                  <a:pt x="1090228" y="0"/>
                </a:moveTo>
                <a:lnTo>
                  <a:pt x="1084652" y="1480"/>
                </a:lnTo>
                <a:lnTo>
                  <a:pt x="1079585" y="10365"/>
                </a:lnTo>
                <a:lnTo>
                  <a:pt x="1081043" y="16103"/>
                </a:lnTo>
                <a:lnTo>
                  <a:pt x="1181156" y="75426"/>
                </a:lnTo>
                <a:lnTo>
                  <a:pt x="1194744" y="67374"/>
                </a:lnTo>
                <a:lnTo>
                  <a:pt x="1199337" y="67374"/>
                </a:lnTo>
                <a:lnTo>
                  <a:pt x="1199337" y="66078"/>
                </a:lnTo>
                <a:lnTo>
                  <a:pt x="1201788" y="66078"/>
                </a:lnTo>
                <a:lnTo>
                  <a:pt x="10902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76651" y="3720024"/>
            <a:ext cx="1217930" cy="151130"/>
          </a:xfrm>
          <a:custGeom>
            <a:avLst/>
            <a:gdLst/>
            <a:ahLst/>
            <a:cxnLst/>
            <a:rect l="l" t="t" r="r" b="b"/>
            <a:pathLst>
              <a:path w="1217930" h="151129">
                <a:moveTo>
                  <a:pt x="1181151" y="75426"/>
                </a:moveTo>
                <a:lnTo>
                  <a:pt x="1081059" y="134749"/>
                </a:lnTo>
                <a:lnTo>
                  <a:pt x="1079582" y="140487"/>
                </a:lnTo>
                <a:lnTo>
                  <a:pt x="1084649" y="149371"/>
                </a:lnTo>
                <a:lnTo>
                  <a:pt x="1090225" y="150852"/>
                </a:lnTo>
                <a:lnTo>
                  <a:pt x="1201826" y="84588"/>
                </a:lnTo>
                <a:lnTo>
                  <a:pt x="1199334" y="84588"/>
                </a:lnTo>
                <a:lnTo>
                  <a:pt x="1199334" y="83477"/>
                </a:lnTo>
                <a:lnTo>
                  <a:pt x="1194741" y="83477"/>
                </a:lnTo>
                <a:lnTo>
                  <a:pt x="1181151" y="75426"/>
                </a:lnTo>
                <a:close/>
              </a:path>
              <a:path w="1217930" h="151129">
                <a:moveTo>
                  <a:pt x="1165374" y="66078"/>
                </a:moveTo>
                <a:lnTo>
                  <a:pt x="0" y="66078"/>
                </a:lnTo>
                <a:lnTo>
                  <a:pt x="0" y="84588"/>
                </a:lnTo>
                <a:lnTo>
                  <a:pt x="1165687" y="84588"/>
                </a:lnTo>
                <a:lnTo>
                  <a:pt x="1181151" y="75426"/>
                </a:lnTo>
                <a:lnTo>
                  <a:pt x="1165374" y="66078"/>
                </a:lnTo>
                <a:close/>
              </a:path>
              <a:path w="1217930" h="151129">
                <a:moveTo>
                  <a:pt x="1201785" y="66078"/>
                </a:moveTo>
                <a:lnTo>
                  <a:pt x="1199334" y="66078"/>
                </a:lnTo>
                <a:lnTo>
                  <a:pt x="1199334" y="84588"/>
                </a:lnTo>
                <a:lnTo>
                  <a:pt x="1201826" y="84588"/>
                </a:lnTo>
                <a:lnTo>
                  <a:pt x="1217412" y="75333"/>
                </a:lnTo>
                <a:lnTo>
                  <a:pt x="1201785" y="66078"/>
                </a:lnTo>
                <a:close/>
              </a:path>
              <a:path w="1217930" h="151129">
                <a:moveTo>
                  <a:pt x="1194741" y="67374"/>
                </a:moveTo>
                <a:lnTo>
                  <a:pt x="1181151" y="75426"/>
                </a:lnTo>
                <a:lnTo>
                  <a:pt x="1194741" y="83477"/>
                </a:lnTo>
                <a:lnTo>
                  <a:pt x="1194741" y="67374"/>
                </a:lnTo>
                <a:close/>
              </a:path>
              <a:path w="1217930" h="151129">
                <a:moveTo>
                  <a:pt x="1199334" y="67374"/>
                </a:moveTo>
                <a:lnTo>
                  <a:pt x="1194741" y="67374"/>
                </a:lnTo>
                <a:lnTo>
                  <a:pt x="1194741" y="83477"/>
                </a:lnTo>
                <a:lnTo>
                  <a:pt x="1199334" y="83477"/>
                </a:lnTo>
                <a:lnTo>
                  <a:pt x="1199334" y="67374"/>
                </a:lnTo>
                <a:close/>
              </a:path>
              <a:path w="1217930" h="151129">
                <a:moveTo>
                  <a:pt x="1090225" y="0"/>
                </a:moveTo>
                <a:lnTo>
                  <a:pt x="1084649" y="1480"/>
                </a:lnTo>
                <a:lnTo>
                  <a:pt x="1079582" y="10365"/>
                </a:lnTo>
                <a:lnTo>
                  <a:pt x="1081059" y="16103"/>
                </a:lnTo>
                <a:lnTo>
                  <a:pt x="1181151" y="75426"/>
                </a:lnTo>
                <a:lnTo>
                  <a:pt x="1194741" y="67374"/>
                </a:lnTo>
                <a:lnTo>
                  <a:pt x="1199334" y="67374"/>
                </a:lnTo>
                <a:lnTo>
                  <a:pt x="1199334" y="66078"/>
                </a:lnTo>
                <a:lnTo>
                  <a:pt x="1201785" y="66078"/>
                </a:lnTo>
                <a:lnTo>
                  <a:pt x="10902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87582" y="3892163"/>
            <a:ext cx="1269365" cy="151130"/>
          </a:xfrm>
          <a:custGeom>
            <a:avLst/>
            <a:gdLst/>
            <a:ahLst/>
            <a:cxnLst/>
            <a:rect l="l" t="t" r="r" b="b"/>
            <a:pathLst>
              <a:path w="1269364" h="151129">
                <a:moveTo>
                  <a:pt x="1233096" y="75426"/>
                </a:moveTo>
                <a:lnTo>
                  <a:pt x="1132983" y="134749"/>
                </a:lnTo>
                <a:lnTo>
                  <a:pt x="1131525" y="140487"/>
                </a:lnTo>
                <a:lnTo>
                  <a:pt x="1136591" y="149371"/>
                </a:lnTo>
                <a:lnTo>
                  <a:pt x="1142168" y="150852"/>
                </a:lnTo>
                <a:lnTo>
                  <a:pt x="1253768" y="84588"/>
                </a:lnTo>
                <a:lnTo>
                  <a:pt x="1251276" y="84588"/>
                </a:lnTo>
                <a:lnTo>
                  <a:pt x="1251276" y="83477"/>
                </a:lnTo>
                <a:lnTo>
                  <a:pt x="1246684" y="83477"/>
                </a:lnTo>
                <a:lnTo>
                  <a:pt x="1233096" y="75426"/>
                </a:lnTo>
                <a:close/>
              </a:path>
              <a:path w="1269364" h="151129">
                <a:moveTo>
                  <a:pt x="1217321" y="66078"/>
                </a:moveTo>
                <a:lnTo>
                  <a:pt x="0" y="66078"/>
                </a:lnTo>
                <a:lnTo>
                  <a:pt x="0" y="84588"/>
                </a:lnTo>
                <a:lnTo>
                  <a:pt x="1217634" y="84588"/>
                </a:lnTo>
                <a:lnTo>
                  <a:pt x="1233096" y="75426"/>
                </a:lnTo>
                <a:lnTo>
                  <a:pt x="1217321" y="66078"/>
                </a:lnTo>
                <a:close/>
              </a:path>
              <a:path w="1269364" h="151129">
                <a:moveTo>
                  <a:pt x="1253727" y="66078"/>
                </a:moveTo>
                <a:lnTo>
                  <a:pt x="1251276" y="66078"/>
                </a:lnTo>
                <a:lnTo>
                  <a:pt x="1251276" y="84588"/>
                </a:lnTo>
                <a:lnTo>
                  <a:pt x="1253768" y="84588"/>
                </a:lnTo>
                <a:lnTo>
                  <a:pt x="1269355" y="75333"/>
                </a:lnTo>
                <a:lnTo>
                  <a:pt x="1253727" y="66078"/>
                </a:lnTo>
                <a:close/>
              </a:path>
              <a:path w="1269364" h="151129">
                <a:moveTo>
                  <a:pt x="1246684" y="67374"/>
                </a:moveTo>
                <a:lnTo>
                  <a:pt x="1233096" y="75426"/>
                </a:lnTo>
                <a:lnTo>
                  <a:pt x="1246684" y="83477"/>
                </a:lnTo>
                <a:lnTo>
                  <a:pt x="1246684" y="67374"/>
                </a:lnTo>
                <a:close/>
              </a:path>
              <a:path w="1269364" h="151129">
                <a:moveTo>
                  <a:pt x="1251276" y="67374"/>
                </a:moveTo>
                <a:lnTo>
                  <a:pt x="1246684" y="67374"/>
                </a:lnTo>
                <a:lnTo>
                  <a:pt x="1246684" y="83477"/>
                </a:lnTo>
                <a:lnTo>
                  <a:pt x="1251276" y="83477"/>
                </a:lnTo>
                <a:lnTo>
                  <a:pt x="1251276" y="67374"/>
                </a:lnTo>
                <a:close/>
              </a:path>
              <a:path w="1269364" h="151129">
                <a:moveTo>
                  <a:pt x="1142168" y="0"/>
                </a:moveTo>
                <a:lnTo>
                  <a:pt x="1136591" y="1480"/>
                </a:lnTo>
                <a:lnTo>
                  <a:pt x="1131525" y="10365"/>
                </a:lnTo>
                <a:lnTo>
                  <a:pt x="1132983" y="16103"/>
                </a:lnTo>
                <a:lnTo>
                  <a:pt x="1233096" y="75426"/>
                </a:lnTo>
                <a:lnTo>
                  <a:pt x="1246684" y="67374"/>
                </a:lnTo>
                <a:lnTo>
                  <a:pt x="1251276" y="67374"/>
                </a:lnTo>
                <a:lnTo>
                  <a:pt x="1251276" y="66078"/>
                </a:lnTo>
                <a:lnTo>
                  <a:pt x="1253727" y="66078"/>
                </a:lnTo>
                <a:lnTo>
                  <a:pt x="11421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735943" y="3435348"/>
            <a:ext cx="2487295" cy="128270"/>
          </a:xfrm>
          <a:custGeom>
            <a:avLst/>
            <a:gdLst/>
            <a:ahLst/>
            <a:cxnLst/>
            <a:rect l="l" t="t" r="r" b="b"/>
            <a:pathLst>
              <a:path w="2487295" h="128270">
                <a:moveTo>
                  <a:pt x="0" y="0"/>
                </a:moveTo>
                <a:lnTo>
                  <a:pt x="2486694" y="127715"/>
                </a:lnTo>
              </a:path>
            </a:pathLst>
          </a:custGeom>
          <a:ln w="13881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735943" y="3604710"/>
            <a:ext cx="1741805" cy="19685"/>
          </a:xfrm>
          <a:custGeom>
            <a:avLst/>
            <a:gdLst/>
            <a:ahLst/>
            <a:cxnLst/>
            <a:rect l="l" t="t" r="r" b="b"/>
            <a:pathLst>
              <a:path w="1741804" h="19685">
                <a:moveTo>
                  <a:pt x="0" y="0"/>
                </a:moveTo>
                <a:lnTo>
                  <a:pt x="1741323" y="19434"/>
                </a:lnTo>
              </a:path>
            </a:pathLst>
          </a:custGeom>
          <a:ln w="13882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757812" y="3604710"/>
            <a:ext cx="2466340" cy="361950"/>
          </a:xfrm>
          <a:custGeom>
            <a:avLst/>
            <a:gdLst/>
            <a:ahLst/>
            <a:cxnLst/>
            <a:rect l="l" t="t" r="r" b="b"/>
            <a:pathLst>
              <a:path w="2466340" h="361950">
                <a:moveTo>
                  <a:pt x="0" y="361861"/>
                </a:moveTo>
                <a:lnTo>
                  <a:pt x="2465736" y="0"/>
                </a:lnTo>
              </a:path>
            </a:pathLst>
          </a:custGeom>
          <a:ln w="13877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135930" y="3533591"/>
            <a:ext cx="101429" cy="10244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798523" y="3363716"/>
            <a:ext cx="975360" cy="151130"/>
          </a:xfrm>
          <a:custGeom>
            <a:avLst/>
            <a:gdLst/>
            <a:ahLst/>
            <a:cxnLst/>
            <a:rect l="l" t="t" r="r" b="b"/>
            <a:pathLst>
              <a:path w="975360" h="151129">
                <a:moveTo>
                  <a:pt x="938807" y="75426"/>
                </a:moveTo>
                <a:lnTo>
                  <a:pt x="838678" y="134749"/>
                </a:lnTo>
                <a:lnTo>
                  <a:pt x="837220" y="140487"/>
                </a:lnTo>
                <a:lnTo>
                  <a:pt x="842323" y="149371"/>
                </a:lnTo>
                <a:lnTo>
                  <a:pt x="847790" y="150852"/>
                </a:lnTo>
                <a:lnTo>
                  <a:pt x="959406" y="84588"/>
                </a:lnTo>
                <a:lnTo>
                  <a:pt x="956953" y="84588"/>
                </a:lnTo>
                <a:lnTo>
                  <a:pt x="956953" y="83477"/>
                </a:lnTo>
                <a:lnTo>
                  <a:pt x="952397" y="83477"/>
                </a:lnTo>
                <a:lnTo>
                  <a:pt x="938807" y="75426"/>
                </a:lnTo>
                <a:close/>
              </a:path>
              <a:path w="975360" h="151129">
                <a:moveTo>
                  <a:pt x="923030" y="66078"/>
                </a:moveTo>
                <a:lnTo>
                  <a:pt x="0" y="66078"/>
                </a:lnTo>
                <a:lnTo>
                  <a:pt x="0" y="84588"/>
                </a:lnTo>
                <a:lnTo>
                  <a:pt x="923343" y="84588"/>
                </a:lnTo>
                <a:lnTo>
                  <a:pt x="938807" y="75426"/>
                </a:lnTo>
                <a:lnTo>
                  <a:pt x="923030" y="66078"/>
                </a:lnTo>
                <a:close/>
              </a:path>
              <a:path w="975360" h="151129">
                <a:moveTo>
                  <a:pt x="959368" y="66078"/>
                </a:moveTo>
                <a:lnTo>
                  <a:pt x="956953" y="66078"/>
                </a:lnTo>
                <a:lnTo>
                  <a:pt x="956953" y="84588"/>
                </a:lnTo>
                <a:lnTo>
                  <a:pt x="959406" y="84588"/>
                </a:lnTo>
                <a:lnTo>
                  <a:pt x="974995" y="75333"/>
                </a:lnTo>
                <a:lnTo>
                  <a:pt x="959368" y="66078"/>
                </a:lnTo>
                <a:close/>
              </a:path>
              <a:path w="975360" h="151129">
                <a:moveTo>
                  <a:pt x="952397" y="67374"/>
                </a:moveTo>
                <a:lnTo>
                  <a:pt x="938807" y="75426"/>
                </a:lnTo>
                <a:lnTo>
                  <a:pt x="952397" y="83477"/>
                </a:lnTo>
                <a:lnTo>
                  <a:pt x="952397" y="67374"/>
                </a:lnTo>
                <a:close/>
              </a:path>
              <a:path w="975360" h="151129">
                <a:moveTo>
                  <a:pt x="956953" y="67374"/>
                </a:moveTo>
                <a:lnTo>
                  <a:pt x="952397" y="67374"/>
                </a:lnTo>
                <a:lnTo>
                  <a:pt x="952397" y="83477"/>
                </a:lnTo>
                <a:lnTo>
                  <a:pt x="956953" y="83477"/>
                </a:lnTo>
                <a:lnTo>
                  <a:pt x="956953" y="67374"/>
                </a:lnTo>
                <a:close/>
              </a:path>
              <a:path w="975360" h="151129">
                <a:moveTo>
                  <a:pt x="847790" y="0"/>
                </a:moveTo>
                <a:lnTo>
                  <a:pt x="842323" y="1480"/>
                </a:lnTo>
                <a:lnTo>
                  <a:pt x="837220" y="10365"/>
                </a:lnTo>
                <a:lnTo>
                  <a:pt x="838678" y="16103"/>
                </a:lnTo>
                <a:lnTo>
                  <a:pt x="938807" y="75426"/>
                </a:lnTo>
                <a:lnTo>
                  <a:pt x="952397" y="67374"/>
                </a:lnTo>
                <a:lnTo>
                  <a:pt x="956953" y="67374"/>
                </a:lnTo>
                <a:lnTo>
                  <a:pt x="956953" y="66078"/>
                </a:lnTo>
                <a:lnTo>
                  <a:pt x="959368" y="66078"/>
                </a:lnTo>
                <a:lnTo>
                  <a:pt x="8477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801256" y="3540482"/>
            <a:ext cx="941705" cy="151130"/>
          </a:xfrm>
          <a:custGeom>
            <a:avLst/>
            <a:gdLst/>
            <a:ahLst/>
            <a:cxnLst/>
            <a:rect l="l" t="t" r="r" b="b"/>
            <a:pathLst>
              <a:path w="941704" h="151129">
                <a:moveTo>
                  <a:pt x="905092" y="75426"/>
                </a:moveTo>
                <a:lnTo>
                  <a:pt x="804963" y="134749"/>
                </a:lnTo>
                <a:lnTo>
                  <a:pt x="803505" y="140487"/>
                </a:lnTo>
                <a:lnTo>
                  <a:pt x="808608" y="149371"/>
                </a:lnTo>
                <a:lnTo>
                  <a:pt x="814075" y="150852"/>
                </a:lnTo>
                <a:lnTo>
                  <a:pt x="925692" y="84588"/>
                </a:lnTo>
                <a:lnTo>
                  <a:pt x="923238" y="84588"/>
                </a:lnTo>
                <a:lnTo>
                  <a:pt x="923238" y="83477"/>
                </a:lnTo>
                <a:lnTo>
                  <a:pt x="918682" y="83477"/>
                </a:lnTo>
                <a:lnTo>
                  <a:pt x="905092" y="75426"/>
                </a:lnTo>
                <a:close/>
              </a:path>
              <a:path w="941704" h="151129">
                <a:moveTo>
                  <a:pt x="889315" y="66078"/>
                </a:moveTo>
                <a:lnTo>
                  <a:pt x="0" y="66078"/>
                </a:lnTo>
                <a:lnTo>
                  <a:pt x="0" y="84588"/>
                </a:lnTo>
                <a:lnTo>
                  <a:pt x="889628" y="84588"/>
                </a:lnTo>
                <a:lnTo>
                  <a:pt x="905092" y="75426"/>
                </a:lnTo>
                <a:lnTo>
                  <a:pt x="889315" y="66078"/>
                </a:lnTo>
                <a:close/>
              </a:path>
              <a:path w="941704" h="151129">
                <a:moveTo>
                  <a:pt x="925653" y="66078"/>
                </a:moveTo>
                <a:lnTo>
                  <a:pt x="923238" y="66078"/>
                </a:lnTo>
                <a:lnTo>
                  <a:pt x="923238" y="84588"/>
                </a:lnTo>
                <a:lnTo>
                  <a:pt x="925692" y="84588"/>
                </a:lnTo>
                <a:lnTo>
                  <a:pt x="941280" y="75333"/>
                </a:lnTo>
                <a:lnTo>
                  <a:pt x="925653" y="66078"/>
                </a:lnTo>
                <a:close/>
              </a:path>
              <a:path w="941704" h="151129">
                <a:moveTo>
                  <a:pt x="918682" y="67374"/>
                </a:moveTo>
                <a:lnTo>
                  <a:pt x="905092" y="75426"/>
                </a:lnTo>
                <a:lnTo>
                  <a:pt x="918682" y="83477"/>
                </a:lnTo>
                <a:lnTo>
                  <a:pt x="918682" y="67374"/>
                </a:lnTo>
                <a:close/>
              </a:path>
              <a:path w="941704" h="151129">
                <a:moveTo>
                  <a:pt x="923238" y="67374"/>
                </a:moveTo>
                <a:lnTo>
                  <a:pt x="918682" y="67374"/>
                </a:lnTo>
                <a:lnTo>
                  <a:pt x="918682" y="83477"/>
                </a:lnTo>
                <a:lnTo>
                  <a:pt x="923238" y="83477"/>
                </a:lnTo>
                <a:lnTo>
                  <a:pt x="923238" y="67374"/>
                </a:lnTo>
                <a:close/>
              </a:path>
              <a:path w="941704" h="151129">
                <a:moveTo>
                  <a:pt x="814075" y="0"/>
                </a:moveTo>
                <a:lnTo>
                  <a:pt x="808608" y="1480"/>
                </a:lnTo>
                <a:lnTo>
                  <a:pt x="803505" y="10365"/>
                </a:lnTo>
                <a:lnTo>
                  <a:pt x="804963" y="16103"/>
                </a:lnTo>
                <a:lnTo>
                  <a:pt x="905092" y="75426"/>
                </a:lnTo>
                <a:lnTo>
                  <a:pt x="918682" y="67374"/>
                </a:lnTo>
                <a:lnTo>
                  <a:pt x="923238" y="67374"/>
                </a:lnTo>
                <a:lnTo>
                  <a:pt x="923238" y="66078"/>
                </a:lnTo>
                <a:lnTo>
                  <a:pt x="925653" y="66078"/>
                </a:lnTo>
                <a:lnTo>
                  <a:pt x="8140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801256" y="3721875"/>
            <a:ext cx="964565" cy="151130"/>
          </a:xfrm>
          <a:custGeom>
            <a:avLst/>
            <a:gdLst/>
            <a:ahLst/>
            <a:cxnLst/>
            <a:rect l="l" t="t" r="r" b="b"/>
            <a:pathLst>
              <a:path w="964564" h="151129">
                <a:moveTo>
                  <a:pt x="927873" y="75426"/>
                </a:moveTo>
                <a:lnTo>
                  <a:pt x="827743" y="134749"/>
                </a:lnTo>
                <a:lnTo>
                  <a:pt x="826286" y="140487"/>
                </a:lnTo>
                <a:lnTo>
                  <a:pt x="828837" y="144929"/>
                </a:lnTo>
                <a:lnTo>
                  <a:pt x="831388" y="149186"/>
                </a:lnTo>
                <a:lnTo>
                  <a:pt x="836856" y="150852"/>
                </a:lnTo>
                <a:lnTo>
                  <a:pt x="948472" y="84588"/>
                </a:lnTo>
                <a:lnTo>
                  <a:pt x="946019" y="84588"/>
                </a:lnTo>
                <a:lnTo>
                  <a:pt x="946019" y="83477"/>
                </a:lnTo>
                <a:lnTo>
                  <a:pt x="941463" y="83477"/>
                </a:lnTo>
                <a:lnTo>
                  <a:pt x="927873" y="75426"/>
                </a:lnTo>
                <a:close/>
              </a:path>
              <a:path w="964564" h="151129">
                <a:moveTo>
                  <a:pt x="912096" y="66078"/>
                </a:moveTo>
                <a:lnTo>
                  <a:pt x="0" y="66078"/>
                </a:lnTo>
                <a:lnTo>
                  <a:pt x="0" y="84588"/>
                </a:lnTo>
                <a:lnTo>
                  <a:pt x="912408" y="84588"/>
                </a:lnTo>
                <a:lnTo>
                  <a:pt x="927873" y="75426"/>
                </a:lnTo>
                <a:lnTo>
                  <a:pt x="912096" y="66078"/>
                </a:lnTo>
                <a:close/>
              </a:path>
              <a:path w="964564" h="151129">
                <a:moveTo>
                  <a:pt x="948433" y="66078"/>
                </a:moveTo>
                <a:lnTo>
                  <a:pt x="946019" y="66078"/>
                </a:lnTo>
                <a:lnTo>
                  <a:pt x="946019" y="84588"/>
                </a:lnTo>
                <a:lnTo>
                  <a:pt x="948472" y="84588"/>
                </a:lnTo>
                <a:lnTo>
                  <a:pt x="964061" y="75333"/>
                </a:lnTo>
                <a:lnTo>
                  <a:pt x="948433" y="66078"/>
                </a:lnTo>
                <a:close/>
              </a:path>
              <a:path w="964564" h="151129">
                <a:moveTo>
                  <a:pt x="941463" y="67374"/>
                </a:moveTo>
                <a:lnTo>
                  <a:pt x="927873" y="75426"/>
                </a:lnTo>
                <a:lnTo>
                  <a:pt x="941463" y="83477"/>
                </a:lnTo>
                <a:lnTo>
                  <a:pt x="941463" y="67374"/>
                </a:lnTo>
                <a:close/>
              </a:path>
              <a:path w="964564" h="151129">
                <a:moveTo>
                  <a:pt x="946019" y="67374"/>
                </a:moveTo>
                <a:lnTo>
                  <a:pt x="941463" y="67374"/>
                </a:lnTo>
                <a:lnTo>
                  <a:pt x="941463" y="83477"/>
                </a:lnTo>
                <a:lnTo>
                  <a:pt x="946019" y="83477"/>
                </a:lnTo>
                <a:lnTo>
                  <a:pt x="946019" y="67374"/>
                </a:lnTo>
                <a:close/>
              </a:path>
              <a:path w="964564" h="151129">
                <a:moveTo>
                  <a:pt x="836856" y="0"/>
                </a:moveTo>
                <a:lnTo>
                  <a:pt x="831388" y="1480"/>
                </a:lnTo>
                <a:lnTo>
                  <a:pt x="826286" y="10365"/>
                </a:lnTo>
                <a:lnTo>
                  <a:pt x="827743" y="16103"/>
                </a:lnTo>
                <a:lnTo>
                  <a:pt x="927873" y="75426"/>
                </a:lnTo>
                <a:lnTo>
                  <a:pt x="941463" y="67374"/>
                </a:lnTo>
                <a:lnTo>
                  <a:pt x="946019" y="67374"/>
                </a:lnTo>
                <a:lnTo>
                  <a:pt x="946019" y="66078"/>
                </a:lnTo>
                <a:lnTo>
                  <a:pt x="948433" y="66078"/>
                </a:lnTo>
                <a:lnTo>
                  <a:pt x="8368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801256" y="3919002"/>
            <a:ext cx="975994" cy="151130"/>
          </a:xfrm>
          <a:custGeom>
            <a:avLst/>
            <a:gdLst/>
            <a:ahLst/>
            <a:cxnLst/>
            <a:rect l="l" t="t" r="r" b="b"/>
            <a:pathLst>
              <a:path w="975995" h="151129">
                <a:moveTo>
                  <a:pt x="939718" y="75426"/>
                </a:moveTo>
                <a:lnTo>
                  <a:pt x="839589" y="134749"/>
                </a:lnTo>
                <a:lnTo>
                  <a:pt x="838131" y="140487"/>
                </a:lnTo>
                <a:lnTo>
                  <a:pt x="843234" y="149371"/>
                </a:lnTo>
                <a:lnTo>
                  <a:pt x="848701" y="150852"/>
                </a:lnTo>
                <a:lnTo>
                  <a:pt x="960318" y="84588"/>
                </a:lnTo>
                <a:lnTo>
                  <a:pt x="957864" y="84588"/>
                </a:lnTo>
                <a:lnTo>
                  <a:pt x="957864" y="83477"/>
                </a:lnTo>
                <a:lnTo>
                  <a:pt x="953308" y="83477"/>
                </a:lnTo>
                <a:lnTo>
                  <a:pt x="939718" y="75426"/>
                </a:lnTo>
                <a:close/>
              </a:path>
              <a:path w="975995" h="151129">
                <a:moveTo>
                  <a:pt x="923941" y="66078"/>
                </a:moveTo>
                <a:lnTo>
                  <a:pt x="0" y="66078"/>
                </a:lnTo>
                <a:lnTo>
                  <a:pt x="0" y="84588"/>
                </a:lnTo>
                <a:lnTo>
                  <a:pt x="924254" y="84588"/>
                </a:lnTo>
                <a:lnTo>
                  <a:pt x="939718" y="75426"/>
                </a:lnTo>
                <a:lnTo>
                  <a:pt x="923941" y="66078"/>
                </a:lnTo>
                <a:close/>
              </a:path>
              <a:path w="975995" h="151129">
                <a:moveTo>
                  <a:pt x="960279" y="66078"/>
                </a:moveTo>
                <a:lnTo>
                  <a:pt x="957864" y="66078"/>
                </a:lnTo>
                <a:lnTo>
                  <a:pt x="957864" y="84588"/>
                </a:lnTo>
                <a:lnTo>
                  <a:pt x="960318" y="84588"/>
                </a:lnTo>
                <a:lnTo>
                  <a:pt x="975906" y="75333"/>
                </a:lnTo>
                <a:lnTo>
                  <a:pt x="960279" y="66078"/>
                </a:lnTo>
                <a:close/>
              </a:path>
              <a:path w="975995" h="151129">
                <a:moveTo>
                  <a:pt x="953308" y="67374"/>
                </a:moveTo>
                <a:lnTo>
                  <a:pt x="939718" y="75426"/>
                </a:lnTo>
                <a:lnTo>
                  <a:pt x="953308" y="83477"/>
                </a:lnTo>
                <a:lnTo>
                  <a:pt x="953308" y="67374"/>
                </a:lnTo>
                <a:close/>
              </a:path>
              <a:path w="975995" h="151129">
                <a:moveTo>
                  <a:pt x="957864" y="67374"/>
                </a:moveTo>
                <a:lnTo>
                  <a:pt x="953308" y="67374"/>
                </a:lnTo>
                <a:lnTo>
                  <a:pt x="953308" y="83477"/>
                </a:lnTo>
                <a:lnTo>
                  <a:pt x="957864" y="83477"/>
                </a:lnTo>
                <a:lnTo>
                  <a:pt x="957864" y="67374"/>
                </a:lnTo>
                <a:close/>
              </a:path>
              <a:path w="975995" h="151129">
                <a:moveTo>
                  <a:pt x="848701" y="0"/>
                </a:moveTo>
                <a:lnTo>
                  <a:pt x="843234" y="1480"/>
                </a:lnTo>
                <a:lnTo>
                  <a:pt x="838131" y="10365"/>
                </a:lnTo>
                <a:lnTo>
                  <a:pt x="839589" y="16103"/>
                </a:lnTo>
                <a:lnTo>
                  <a:pt x="939718" y="75426"/>
                </a:lnTo>
                <a:lnTo>
                  <a:pt x="953308" y="67374"/>
                </a:lnTo>
                <a:lnTo>
                  <a:pt x="957864" y="67374"/>
                </a:lnTo>
                <a:lnTo>
                  <a:pt x="957864" y="66078"/>
                </a:lnTo>
                <a:lnTo>
                  <a:pt x="960279" y="66078"/>
                </a:lnTo>
                <a:lnTo>
                  <a:pt x="84870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5778074" y="3604710"/>
            <a:ext cx="1836420" cy="0"/>
          </a:xfrm>
          <a:custGeom>
            <a:avLst/>
            <a:gdLst/>
            <a:ahLst/>
            <a:cxnLst/>
            <a:rect l="l" t="t" r="r" b="b"/>
            <a:pathLst>
              <a:path w="1836420" h="0">
                <a:moveTo>
                  <a:pt x="0" y="0"/>
                </a:moveTo>
                <a:lnTo>
                  <a:pt x="1836089" y="0"/>
                </a:lnTo>
              </a:path>
            </a:pathLst>
          </a:custGeom>
          <a:ln w="13882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767140" y="3625996"/>
            <a:ext cx="1847214" cy="167005"/>
          </a:xfrm>
          <a:custGeom>
            <a:avLst/>
            <a:gdLst/>
            <a:ahLst/>
            <a:cxnLst/>
            <a:rect l="l" t="t" r="r" b="b"/>
            <a:pathLst>
              <a:path w="1847215" h="167004">
                <a:moveTo>
                  <a:pt x="0" y="166585"/>
                </a:moveTo>
                <a:lnTo>
                  <a:pt x="1847024" y="0"/>
                </a:lnTo>
              </a:path>
            </a:pathLst>
          </a:custGeom>
          <a:ln w="13880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7606732" y="3565057"/>
            <a:ext cx="101429" cy="10244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5819990" y="3434422"/>
            <a:ext cx="2499995" cy="116839"/>
          </a:xfrm>
          <a:custGeom>
            <a:avLst/>
            <a:gdLst/>
            <a:ahLst/>
            <a:cxnLst/>
            <a:rect l="l" t="t" r="r" b="b"/>
            <a:pathLst>
              <a:path w="2499995" h="116839">
                <a:moveTo>
                  <a:pt x="0" y="0"/>
                </a:moveTo>
                <a:lnTo>
                  <a:pt x="2499451" y="116609"/>
                </a:lnTo>
              </a:path>
            </a:pathLst>
          </a:custGeom>
          <a:ln w="13881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767140" y="3573244"/>
            <a:ext cx="2551430" cy="415925"/>
          </a:xfrm>
          <a:custGeom>
            <a:avLst/>
            <a:gdLst/>
            <a:ahLst/>
            <a:cxnLst/>
            <a:rect l="l" t="t" r="r" b="b"/>
            <a:pathLst>
              <a:path w="2551429" h="415925">
                <a:moveTo>
                  <a:pt x="0" y="415538"/>
                </a:moveTo>
                <a:lnTo>
                  <a:pt x="2551390" y="0"/>
                </a:lnTo>
              </a:path>
            </a:pathLst>
          </a:custGeom>
          <a:ln w="13876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8224533" y="3522485"/>
            <a:ext cx="101429" cy="10244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333172" y="3565076"/>
            <a:ext cx="101392" cy="1116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694027" y="3638953"/>
            <a:ext cx="1637664" cy="158750"/>
          </a:xfrm>
          <a:custGeom>
            <a:avLst/>
            <a:gdLst/>
            <a:ahLst/>
            <a:cxnLst/>
            <a:rect l="l" t="t" r="r" b="b"/>
            <a:pathLst>
              <a:path w="1637664" h="158750">
                <a:moveTo>
                  <a:pt x="0" y="158256"/>
                </a:moveTo>
                <a:lnTo>
                  <a:pt x="1637445" y="0"/>
                </a:lnTo>
              </a:path>
            </a:pathLst>
          </a:custGeom>
          <a:ln w="13880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53490">
              <a:lnSpc>
                <a:spcPct val="100000"/>
              </a:lnSpc>
              <a:spcBef>
                <a:spcPts val="105"/>
              </a:spcBef>
            </a:pPr>
            <a:r>
              <a:rPr dirty="0" spc="-10"/>
              <a:t>Lecture</a:t>
            </a:r>
            <a:r>
              <a:rPr dirty="0"/>
              <a:t> </a:t>
            </a:r>
            <a:r>
              <a:rPr dirty="0" spc="-10"/>
              <a:t>ten(Astigmatism)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642"/>
            <a:ext cx="8074659" cy="14897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6235" algn="l"/>
              </a:tabLst>
            </a:pPr>
            <a:r>
              <a:rPr dirty="0" sz="3200" spc="-15">
                <a:latin typeface="Calibri"/>
                <a:cs typeface="Calibri"/>
              </a:rPr>
              <a:t>Mixed </a:t>
            </a:r>
            <a:r>
              <a:rPr dirty="0" sz="3200" spc="-5">
                <a:latin typeface="Calibri"/>
                <a:cs typeface="Calibri"/>
              </a:rPr>
              <a:t>astigmatism </a:t>
            </a:r>
            <a:r>
              <a:rPr dirty="0" sz="3200" spc="-30">
                <a:latin typeface="Calibri"/>
                <a:cs typeface="Calibri"/>
              </a:rPr>
              <a:t>Finally, </a:t>
            </a:r>
            <a:r>
              <a:rPr dirty="0" sz="3200">
                <a:latin typeface="Calibri"/>
                <a:cs typeface="Calibri"/>
              </a:rPr>
              <a:t>the </a:t>
            </a:r>
            <a:r>
              <a:rPr dirty="0" sz="3200" spc="-5">
                <a:latin typeface="Calibri"/>
                <a:cs typeface="Calibri"/>
              </a:rPr>
              <a:t>fifth </a:t>
            </a:r>
            <a:r>
              <a:rPr dirty="0" sz="3200">
                <a:latin typeface="Calibri"/>
                <a:cs typeface="Calibri"/>
              </a:rPr>
              <a:t>type </a:t>
            </a:r>
            <a:r>
              <a:rPr dirty="0" sz="3200" spc="-5">
                <a:latin typeface="Calibri"/>
                <a:cs typeface="Calibri"/>
              </a:rPr>
              <a:t>is  called </a:t>
            </a:r>
            <a:r>
              <a:rPr dirty="0" sz="3200" spc="-20">
                <a:latin typeface="Calibri"/>
                <a:cs typeface="Calibri"/>
              </a:rPr>
              <a:t>Mixed </a:t>
            </a:r>
            <a:r>
              <a:rPr dirty="0" sz="3200" spc="-5">
                <a:latin typeface="Calibri"/>
                <a:cs typeface="Calibri"/>
              </a:rPr>
              <a:t>Astigmatism </a:t>
            </a:r>
            <a:r>
              <a:rPr dirty="0" sz="3200" spc="-10">
                <a:latin typeface="Calibri"/>
                <a:cs typeface="Calibri"/>
              </a:rPr>
              <a:t>where </a:t>
            </a:r>
            <a:r>
              <a:rPr dirty="0" sz="3200" spc="-5">
                <a:latin typeface="Calibri"/>
                <a:cs typeface="Calibri"/>
              </a:rPr>
              <a:t>light </a:t>
            </a:r>
            <a:r>
              <a:rPr dirty="0" sz="3200" spc="-35">
                <a:latin typeface="Calibri"/>
                <a:cs typeface="Calibri"/>
              </a:rPr>
              <a:t>rays  </a:t>
            </a:r>
            <a:r>
              <a:rPr dirty="0" sz="3200" spc="-10">
                <a:latin typeface="Calibri"/>
                <a:cs typeface="Calibri"/>
              </a:rPr>
              <a:t>come </a:t>
            </a:r>
            <a:r>
              <a:rPr dirty="0" sz="3200" spc="-25">
                <a:latin typeface="Calibri"/>
                <a:cs typeface="Calibri"/>
              </a:rPr>
              <a:t>to </a:t>
            </a:r>
            <a:r>
              <a:rPr dirty="0" sz="3200" spc="-10">
                <a:latin typeface="Calibri"/>
                <a:cs typeface="Calibri"/>
              </a:rPr>
              <a:t>two </a:t>
            </a:r>
            <a:r>
              <a:rPr dirty="0" sz="3200" spc="-25">
                <a:latin typeface="Calibri"/>
                <a:cs typeface="Calibri"/>
              </a:rPr>
              <a:t>focal</a:t>
            </a:r>
            <a:r>
              <a:rPr dirty="0" sz="3200" spc="4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points.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75604" y="5522848"/>
            <a:ext cx="1697989" cy="65532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8415">
              <a:lnSpc>
                <a:spcPct val="100000"/>
              </a:lnSpc>
              <a:spcBef>
                <a:spcPts val="90"/>
              </a:spcBef>
            </a:pPr>
            <a:r>
              <a:rPr dirty="0" sz="1400" spc="75">
                <a:latin typeface="Times New Roman"/>
                <a:cs typeface="Times New Roman"/>
              </a:rPr>
              <a:t>Mixed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Astigmatism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75">
                <a:latin typeface="Cambria Math"/>
                <a:cs typeface="Cambria Math"/>
              </a:rPr>
              <a:t>−0.75 </a:t>
            </a:r>
            <a:r>
              <a:rPr dirty="0" sz="1400" spc="110">
                <a:latin typeface="Cambria Math"/>
                <a:cs typeface="Cambria Math"/>
              </a:rPr>
              <a:t>+ </a:t>
            </a:r>
            <a:r>
              <a:rPr dirty="0" sz="1400" spc="65">
                <a:latin typeface="Cambria Math"/>
                <a:cs typeface="Cambria Math"/>
              </a:rPr>
              <a:t>1.25 </a:t>
            </a:r>
            <a:r>
              <a:rPr dirty="0" sz="1400" spc="105">
                <a:latin typeface="Cambria Math"/>
                <a:cs typeface="Cambria Math"/>
              </a:rPr>
              <a:t>×</a:t>
            </a:r>
            <a:r>
              <a:rPr dirty="0" sz="1400" spc="-16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180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86332" y="3645031"/>
            <a:ext cx="1883081" cy="16964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864187" y="4221396"/>
            <a:ext cx="1732280" cy="120014"/>
          </a:xfrm>
          <a:custGeom>
            <a:avLst/>
            <a:gdLst/>
            <a:ahLst/>
            <a:cxnLst/>
            <a:rect l="l" t="t" r="r" b="b"/>
            <a:pathLst>
              <a:path w="1732279" h="120014">
                <a:moveTo>
                  <a:pt x="1699280" y="59875"/>
                </a:moveTo>
                <a:lnTo>
                  <a:pt x="1608999" y="107083"/>
                </a:lnTo>
                <a:lnTo>
                  <a:pt x="1607684" y="111649"/>
                </a:lnTo>
                <a:lnTo>
                  <a:pt x="1612285" y="118719"/>
                </a:lnTo>
                <a:lnTo>
                  <a:pt x="1617215" y="119898"/>
                </a:lnTo>
                <a:lnTo>
                  <a:pt x="1717818" y="67313"/>
                </a:lnTo>
                <a:lnTo>
                  <a:pt x="1715641" y="67313"/>
                </a:lnTo>
                <a:lnTo>
                  <a:pt x="1715641" y="66282"/>
                </a:lnTo>
                <a:lnTo>
                  <a:pt x="1711533" y="66282"/>
                </a:lnTo>
                <a:lnTo>
                  <a:pt x="1699280" y="59875"/>
                </a:lnTo>
                <a:close/>
              </a:path>
              <a:path w="1732279" h="120014">
                <a:moveTo>
                  <a:pt x="1685336" y="52584"/>
                </a:moveTo>
                <a:lnTo>
                  <a:pt x="0" y="52584"/>
                </a:lnTo>
                <a:lnTo>
                  <a:pt x="0" y="67313"/>
                </a:lnTo>
                <a:lnTo>
                  <a:pt x="1685054" y="67313"/>
                </a:lnTo>
                <a:lnTo>
                  <a:pt x="1699280" y="59875"/>
                </a:lnTo>
                <a:lnTo>
                  <a:pt x="1685336" y="52584"/>
                </a:lnTo>
                <a:close/>
              </a:path>
              <a:path w="1732279" h="120014">
                <a:moveTo>
                  <a:pt x="1717854" y="52584"/>
                </a:moveTo>
                <a:lnTo>
                  <a:pt x="1715641" y="52584"/>
                </a:lnTo>
                <a:lnTo>
                  <a:pt x="1715641" y="67313"/>
                </a:lnTo>
                <a:lnTo>
                  <a:pt x="1717818" y="67313"/>
                </a:lnTo>
                <a:lnTo>
                  <a:pt x="1731908" y="59949"/>
                </a:lnTo>
                <a:lnTo>
                  <a:pt x="1717854" y="52584"/>
                </a:lnTo>
                <a:close/>
              </a:path>
              <a:path w="1732279" h="120014">
                <a:moveTo>
                  <a:pt x="1711533" y="53468"/>
                </a:moveTo>
                <a:lnTo>
                  <a:pt x="1699280" y="59875"/>
                </a:lnTo>
                <a:lnTo>
                  <a:pt x="1711533" y="66282"/>
                </a:lnTo>
                <a:lnTo>
                  <a:pt x="1711533" y="53468"/>
                </a:lnTo>
                <a:close/>
              </a:path>
              <a:path w="1732279" h="120014">
                <a:moveTo>
                  <a:pt x="1715641" y="53468"/>
                </a:moveTo>
                <a:lnTo>
                  <a:pt x="1711533" y="53468"/>
                </a:lnTo>
                <a:lnTo>
                  <a:pt x="1711533" y="66282"/>
                </a:lnTo>
                <a:lnTo>
                  <a:pt x="1715641" y="66282"/>
                </a:lnTo>
                <a:lnTo>
                  <a:pt x="1715641" y="53468"/>
                </a:lnTo>
                <a:close/>
              </a:path>
              <a:path w="1732279" h="120014">
                <a:moveTo>
                  <a:pt x="1617215" y="0"/>
                </a:moveTo>
                <a:lnTo>
                  <a:pt x="1612285" y="1178"/>
                </a:lnTo>
                <a:lnTo>
                  <a:pt x="1609985" y="4566"/>
                </a:lnTo>
                <a:lnTo>
                  <a:pt x="1607684" y="8101"/>
                </a:lnTo>
                <a:lnTo>
                  <a:pt x="1608999" y="12667"/>
                </a:lnTo>
                <a:lnTo>
                  <a:pt x="1699280" y="59875"/>
                </a:lnTo>
                <a:lnTo>
                  <a:pt x="1711533" y="53468"/>
                </a:lnTo>
                <a:lnTo>
                  <a:pt x="1715641" y="53468"/>
                </a:lnTo>
                <a:lnTo>
                  <a:pt x="1715641" y="52584"/>
                </a:lnTo>
                <a:lnTo>
                  <a:pt x="1717854" y="52584"/>
                </a:lnTo>
                <a:lnTo>
                  <a:pt x="1621158" y="1914"/>
                </a:lnTo>
                <a:lnTo>
                  <a:pt x="16172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845291" y="4339969"/>
            <a:ext cx="1751330" cy="120014"/>
          </a:xfrm>
          <a:custGeom>
            <a:avLst/>
            <a:gdLst/>
            <a:ahLst/>
            <a:cxnLst/>
            <a:rect l="l" t="t" r="r" b="b"/>
            <a:pathLst>
              <a:path w="1751329" h="120014">
                <a:moveTo>
                  <a:pt x="1718317" y="59949"/>
                </a:moveTo>
                <a:lnTo>
                  <a:pt x="1631839" y="105168"/>
                </a:lnTo>
                <a:lnTo>
                  <a:pt x="1627895" y="107083"/>
                </a:lnTo>
                <a:lnTo>
                  <a:pt x="1626581" y="111649"/>
                </a:lnTo>
                <a:lnTo>
                  <a:pt x="1631182" y="118719"/>
                </a:lnTo>
                <a:lnTo>
                  <a:pt x="1636111" y="119898"/>
                </a:lnTo>
                <a:lnTo>
                  <a:pt x="1736715" y="67313"/>
                </a:lnTo>
                <a:lnTo>
                  <a:pt x="1734537" y="67313"/>
                </a:lnTo>
                <a:lnTo>
                  <a:pt x="1734537" y="66282"/>
                </a:lnTo>
                <a:lnTo>
                  <a:pt x="1730429" y="66282"/>
                </a:lnTo>
                <a:lnTo>
                  <a:pt x="1718317" y="59949"/>
                </a:lnTo>
                <a:close/>
              </a:path>
              <a:path w="1751329" h="120014">
                <a:moveTo>
                  <a:pt x="1704233" y="52584"/>
                </a:moveTo>
                <a:lnTo>
                  <a:pt x="0" y="52584"/>
                </a:lnTo>
                <a:lnTo>
                  <a:pt x="0" y="67313"/>
                </a:lnTo>
                <a:lnTo>
                  <a:pt x="1704233" y="67313"/>
                </a:lnTo>
                <a:lnTo>
                  <a:pt x="1718317" y="59949"/>
                </a:lnTo>
                <a:lnTo>
                  <a:pt x="1704233" y="52584"/>
                </a:lnTo>
                <a:close/>
              </a:path>
              <a:path w="1751329" h="120014">
                <a:moveTo>
                  <a:pt x="1736715" y="52584"/>
                </a:moveTo>
                <a:lnTo>
                  <a:pt x="1734537" y="52584"/>
                </a:lnTo>
                <a:lnTo>
                  <a:pt x="1734537" y="67313"/>
                </a:lnTo>
                <a:lnTo>
                  <a:pt x="1736715" y="67313"/>
                </a:lnTo>
                <a:lnTo>
                  <a:pt x="1750805" y="59949"/>
                </a:lnTo>
                <a:lnTo>
                  <a:pt x="1736715" y="52584"/>
                </a:lnTo>
                <a:close/>
              </a:path>
              <a:path w="1751329" h="120014">
                <a:moveTo>
                  <a:pt x="1730429" y="53615"/>
                </a:moveTo>
                <a:lnTo>
                  <a:pt x="1718317" y="59949"/>
                </a:lnTo>
                <a:lnTo>
                  <a:pt x="1730429" y="66282"/>
                </a:lnTo>
                <a:lnTo>
                  <a:pt x="1730429" y="53615"/>
                </a:lnTo>
                <a:close/>
              </a:path>
              <a:path w="1751329" h="120014">
                <a:moveTo>
                  <a:pt x="1734537" y="53615"/>
                </a:moveTo>
                <a:lnTo>
                  <a:pt x="1730429" y="53615"/>
                </a:lnTo>
                <a:lnTo>
                  <a:pt x="1730429" y="66282"/>
                </a:lnTo>
                <a:lnTo>
                  <a:pt x="1734537" y="66282"/>
                </a:lnTo>
                <a:lnTo>
                  <a:pt x="1734537" y="53615"/>
                </a:lnTo>
                <a:close/>
              </a:path>
              <a:path w="1751329" h="120014">
                <a:moveTo>
                  <a:pt x="1636111" y="0"/>
                </a:moveTo>
                <a:lnTo>
                  <a:pt x="1631182" y="1178"/>
                </a:lnTo>
                <a:lnTo>
                  <a:pt x="1628881" y="4713"/>
                </a:lnTo>
                <a:lnTo>
                  <a:pt x="1626581" y="8101"/>
                </a:lnTo>
                <a:lnTo>
                  <a:pt x="1627895" y="12667"/>
                </a:lnTo>
                <a:lnTo>
                  <a:pt x="1718317" y="59949"/>
                </a:lnTo>
                <a:lnTo>
                  <a:pt x="1730429" y="53615"/>
                </a:lnTo>
                <a:lnTo>
                  <a:pt x="1734537" y="53615"/>
                </a:lnTo>
                <a:lnTo>
                  <a:pt x="1734537" y="52584"/>
                </a:lnTo>
                <a:lnTo>
                  <a:pt x="1736715" y="52584"/>
                </a:lnTo>
                <a:lnTo>
                  <a:pt x="163611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835432" y="4458541"/>
            <a:ext cx="1760220" cy="120014"/>
          </a:xfrm>
          <a:custGeom>
            <a:avLst/>
            <a:gdLst/>
            <a:ahLst/>
            <a:cxnLst/>
            <a:rect l="l" t="t" r="r" b="b"/>
            <a:pathLst>
              <a:path w="1760220" h="120014">
                <a:moveTo>
                  <a:pt x="1727354" y="59949"/>
                </a:moveTo>
                <a:lnTo>
                  <a:pt x="1640876" y="105168"/>
                </a:lnTo>
                <a:lnTo>
                  <a:pt x="1636933" y="107083"/>
                </a:lnTo>
                <a:lnTo>
                  <a:pt x="1635618" y="111649"/>
                </a:lnTo>
                <a:lnTo>
                  <a:pt x="1640219" y="118719"/>
                </a:lnTo>
                <a:lnTo>
                  <a:pt x="1645149" y="119898"/>
                </a:lnTo>
                <a:lnTo>
                  <a:pt x="1745752" y="67313"/>
                </a:lnTo>
                <a:lnTo>
                  <a:pt x="1743575" y="67313"/>
                </a:lnTo>
                <a:lnTo>
                  <a:pt x="1743575" y="66282"/>
                </a:lnTo>
                <a:lnTo>
                  <a:pt x="1739467" y="66282"/>
                </a:lnTo>
                <a:lnTo>
                  <a:pt x="1727354" y="59949"/>
                </a:lnTo>
                <a:close/>
              </a:path>
              <a:path w="1760220" h="120014">
                <a:moveTo>
                  <a:pt x="1713270" y="52584"/>
                </a:moveTo>
                <a:lnTo>
                  <a:pt x="0" y="52584"/>
                </a:lnTo>
                <a:lnTo>
                  <a:pt x="0" y="67313"/>
                </a:lnTo>
                <a:lnTo>
                  <a:pt x="1713270" y="67313"/>
                </a:lnTo>
                <a:lnTo>
                  <a:pt x="1727354" y="59949"/>
                </a:lnTo>
                <a:lnTo>
                  <a:pt x="1713270" y="52584"/>
                </a:lnTo>
                <a:close/>
              </a:path>
              <a:path w="1760220" h="120014">
                <a:moveTo>
                  <a:pt x="1745752" y="52584"/>
                </a:moveTo>
                <a:lnTo>
                  <a:pt x="1743575" y="52584"/>
                </a:lnTo>
                <a:lnTo>
                  <a:pt x="1743575" y="67313"/>
                </a:lnTo>
                <a:lnTo>
                  <a:pt x="1745752" y="67313"/>
                </a:lnTo>
                <a:lnTo>
                  <a:pt x="1759842" y="59949"/>
                </a:lnTo>
                <a:lnTo>
                  <a:pt x="1745752" y="52584"/>
                </a:lnTo>
                <a:close/>
              </a:path>
              <a:path w="1760220" h="120014">
                <a:moveTo>
                  <a:pt x="1739467" y="53615"/>
                </a:moveTo>
                <a:lnTo>
                  <a:pt x="1727354" y="59949"/>
                </a:lnTo>
                <a:lnTo>
                  <a:pt x="1739467" y="66282"/>
                </a:lnTo>
                <a:lnTo>
                  <a:pt x="1739467" y="53615"/>
                </a:lnTo>
                <a:close/>
              </a:path>
              <a:path w="1760220" h="120014">
                <a:moveTo>
                  <a:pt x="1743575" y="53615"/>
                </a:moveTo>
                <a:lnTo>
                  <a:pt x="1739467" y="53615"/>
                </a:lnTo>
                <a:lnTo>
                  <a:pt x="1739467" y="66282"/>
                </a:lnTo>
                <a:lnTo>
                  <a:pt x="1743575" y="66282"/>
                </a:lnTo>
                <a:lnTo>
                  <a:pt x="1743575" y="53615"/>
                </a:lnTo>
                <a:close/>
              </a:path>
              <a:path w="1760220" h="120014">
                <a:moveTo>
                  <a:pt x="1645149" y="0"/>
                </a:moveTo>
                <a:lnTo>
                  <a:pt x="1640219" y="1178"/>
                </a:lnTo>
                <a:lnTo>
                  <a:pt x="1637919" y="4713"/>
                </a:lnTo>
                <a:lnTo>
                  <a:pt x="1635618" y="8101"/>
                </a:lnTo>
                <a:lnTo>
                  <a:pt x="1636933" y="12667"/>
                </a:lnTo>
                <a:lnTo>
                  <a:pt x="1727354" y="59949"/>
                </a:lnTo>
                <a:lnTo>
                  <a:pt x="1739467" y="53615"/>
                </a:lnTo>
                <a:lnTo>
                  <a:pt x="1743575" y="53615"/>
                </a:lnTo>
                <a:lnTo>
                  <a:pt x="1743575" y="52584"/>
                </a:lnTo>
                <a:lnTo>
                  <a:pt x="1745752" y="52584"/>
                </a:lnTo>
                <a:lnTo>
                  <a:pt x="164514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835432" y="4594053"/>
            <a:ext cx="1759585" cy="120014"/>
          </a:xfrm>
          <a:custGeom>
            <a:avLst/>
            <a:gdLst/>
            <a:ahLst/>
            <a:cxnLst/>
            <a:rect l="l" t="t" r="r" b="b"/>
            <a:pathLst>
              <a:path w="1759585" h="120014">
                <a:moveTo>
                  <a:pt x="1726533" y="59949"/>
                </a:moveTo>
                <a:lnTo>
                  <a:pt x="1640055" y="105168"/>
                </a:lnTo>
                <a:lnTo>
                  <a:pt x="1636111" y="107083"/>
                </a:lnTo>
                <a:lnTo>
                  <a:pt x="1634797" y="111649"/>
                </a:lnTo>
                <a:lnTo>
                  <a:pt x="1639397" y="118719"/>
                </a:lnTo>
                <a:lnTo>
                  <a:pt x="1644327" y="119898"/>
                </a:lnTo>
                <a:lnTo>
                  <a:pt x="1744931" y="67313"/>
                </a:lnTo>
                <a:lnTo>
                  <a:pt x="1742753" y="67313"/>
                </a:lnTo>
                <a:lnTo>
                  <a:pt x="1742753" y="66282"/>
                </a:lnTo>
                <a:lnTo>
                  <a:pt x="1738645" y="66282"/>
                </a:lnTo>
                <a:lnTo>
                  <a:pt x="1726533" y="59949"/>
                </a:lnTo>
                <a:close/>
              </a:path>
              <a:path w="1759585" h="120014">
                <a:moveTo>
                  <a:pt x="1712448" y="52584"/>
                </a:moveTo>
                <a:lnTo>
                  <a:pt x="0" y="52584"/>
                </a:lnTo>
                <a:lnTo>
                  <a:pt x="0" y="67313"/>
                </a:lnTo>
                <a:lnTo>
                  <a:pt x="1712448" y="67313"/>
                </a:lnTo>
                <a:lnTo>
                  <a:pt x="1726533" y="59949"/>
                </a:lnTo>
                <a:lnTo>
                  <a:pt x="1712448" y="52584"/>
                </a:lnTo>
                <a:close/>
              </a:path>
              <a:path w="1759585" h="120014">
                <a:moveTo>
                  <a:pt x="1744930" y="52584"/>
                </a:moveTo>
                <a:lnTo>
                  <a:pt x="1742753" y="52584"/>
                </a:lnTo>
                <a:lnTo>
                  <a:pt x="1742753" y="67313"/>
                </a:lnTo>
                <a:lnTo>
                  <a:pt x="1744931" y="67313"/>
                </a:lnTo>
                <a:lnTo>
                  <a:pt x="1759021" y="59949"/>
                </a:lnTo>
                <a:lnTo>
                  <a:pt x="1744930" y="52584"/>
                </a:lnTo>
                <a:close/>
              </a:path>
              <a:path w="1759585" h="120014">
                <a:moveTo>
                  <a:pt x="1738645" y="53615"/>
                </a:moveTo>
                <a:lnTo>
                  <a:pt x="1726533" y="59949"/>
                </a:lnTo>
                <a:lnTo>
                  <a:pt x="1738645" y="66282"/>
                </a:lnTo>
                <a:lnTo>
                  <a:pt x="1738645" y="53615"/>
                </a:lnTo>
                <a:close/>
              </a:path>
              <a:path w="1759585" h="120014">
                <a:moveTo>
                  <a:pt x="1742753" y="53615"/>
                </a:moveTo>
                <a:lnTo>
                  <a:pt x="1738645" y="53615"/>
                </a:lnTo>
                <a:lnTo>
                  <a:pt x="1738645" y="66282"/>
                </a:lnTo>
                <a:lnTo>
                  <a:pt x="1742753" y="66282"/>
                </a:lnTo>
                <a:lnTo>
                  <a:pt x="1742753" y="53615"/>
                </a:lnTo>
                <a:close/>
              </a:path>
              <a:path w="1759585" h="120014">
                <a:moveTo>
                  <a:pt x="1644327" y="0"/>
                </a:moveTo>
                <a:lnTo>
                  <a:pt x="1639397" y="1178"/>
                </a:lnTo>
                <a:lnTo>
                  <a:pt x="1637097" y="4713"/>
                </a:lnTo>
                <a:lnTo>
                  <a:pt x="1634797" y="8101"/>
                </a:lnTo>
                <a:lnTo>
                  <a:pt x="1636111" y="12667"/>
                </a:lnTo>
                <a:lnTo>
                  <a:pt x="1726533" y="59949"/>
                </a:lnTo>
                <a:lnTo>
                  <a:pt x="1738645" y="53615"/>
                </a:lnTo>
                <a:lnTo>
                  <a:pt x="1742753" y="53615"/>
                </a:lnTo>
                <a:lnTo>
                  <a:pt x="1742753" y="52584"/>
                </a:lnTo>
                <a:lnTo>
                  <a:pt x="1744930" y="52584"/>
                </a:lnTo>
                <a:lnTo>
                  <a:pt x="16443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595275" y="4399918"/>
            <a:ext cx="910590" cy="51435"/>
          </a:xfrm>
          <a:custGeom>
            <a:avLst/>
            <a:gdLst/>
            <a:ahLst/>
            <a:cxnLst/>
            <a:rect l="l" t="t" r="r" b="b"/>
            <a:pathLst>
              <a:path w="910589" h="51435">
                <a:moveTo>
                  <a:pt x="0" y="0"/>
                </a:moveTo>
                <a:lnTo>
                  <a:pt x="910320" y="50816"/>
                </a:lnTo>
              </a:path>
            </a:pathLst>
          </a:custGeom>
          <a:ln w="11051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595275" y="4450735"/>
            <a:ext cx="909955" cy="67945"/>
          </a:xfrm>
          <a:custGeom>
            <a:avLst/>
            <a:gdLst/>
            <a:ahLst/>
            <a:cxnLst/>
            <a:rect l="l" t="t" r="r" b="b"/>
            <a:pathLst>
              <a:path w="909954" h="67945">
                <a:moveTo>
                  <a:pt x="0" y="67755"/>
                </a:moveTo>
                <a:lnTo>
                  <a:pt x="909498" y="0"/>
                </a:lnTo>
              </a:path>
            </a:pathLst>
          </a:custGeom>
          <a:ln w="11054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595275" y="4289447"/>
            <a:ext cx="2073275" cy="127000"/>
          </a:xfrm>
          <a:custGeom>
            <a:avLst/>
            <a:gdLst/>
            <a:ahLst/>
            <a:cxnLst/>
            <a:rect l="l" t="t" r="r" b="b"/>
            <a:pathLst>
              <a:path w="2073275" h="127000">
                <a:moveTo>
                  <a:pt x="0" y="0"/>
                </a:moveTo>
                <a:lnTo>
                  <a:pt x="2072868" y="126673"/>
                </a:lnTo>
              </a:path>
            </a:pathLst>
          </a:custGeom>
          <a:ln w="11051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596096" y="4424958"/>
            <a:ext cx="2129155" cy="237490"/>
          </a:xfrm>
          <a:custGeom>
            <a:avLst/>
            <a:gdLst/>
            <a:ahLst/>
            <a:cxnLst/>
            <a:rect l="l" t="t" r="r" b="b"/>
            <a:pathLst>
              <a:path w="2129154" h="237489">
                <a:moveTo>
                  <a:pt x="0" y="237144"/>
                </a:moveTo>
                <a:lnTo>
                  <a:pt x="2128736" y="0"/>
                </a:lnTo>
              </a:path>
            </a:pathLst>
          </a:custGeom>
          <a:ln w="11062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449541" y="4406216"/>
            <a:ext cx="89925" cy="993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643626" y="4381493"/>
            <a:ext cx="96686" cy="832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sabah</dc:creator>
  <dc:title>Lecture ten(Astigmatism)</dc:title>
  <dcterms:created xsi:type="dcterms:W3CDTF">2018-11-29T18:52:30Z</dcterms:created>
  <dcterms:modified xsi:type="dcterms:W3CDTF">2018-11-29T18:52:30Z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2018-11-29T00:00:00Z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2018-11-29T00:00:00Z</vt:filetime>
  </property>
</Properties>
</file>